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301" r:id="rId2"/>
    <p:sldId id="389" r:id="rId3"/>
    <p:sldId id="278" r:id="rId4"/>
    <p:sldId id="280" r:id="rId5"/>
    <p:sldId id="281" r:id="rId6"/>
    <p:sldId id="282" r:id="rId7"/>
    <p:sldId id="283" r:id="rId8"/>
    <p:sldId id="373" r:id="rId9"/>
    <p:sldId id="374" r:id="rId10"/>
    <p:sldId id="285" r:id="rId11"/>
    <p:sldId id="375" r:id="rId12"/>
    <p:sldId id="376" r:id="rId13"/>
    <p:sldId id="377" r:id="rId14"/>
    <p:sldId id="286" r:id="rId15"/>
    <p:sldId id="287" r:id="rId16"/>
    <p:sldId id="391" r:id="rId17"/>
    <p:sldId id="401" r:id="rId18"/>
    <p:sldId id="402" r:id="rId19"/>
    <p:sldId id="403" r:id="rId20"/>
    <p:sldId id="404" r:id="rId21"/>
    <p:sldId id="405" r:id="rId22"/>
    <p:sldId id="406" r:id="rId23"/>
    <p:sldId id="407" r:id="rId24"/>
    <p:sldId id="392" r:id="rId25"/>
    <p:sldId id="393" r:id="rId26"/>
    <p:sldId id="390" r:id="rId27"/>
    <p:sldId id="383" r:id="rId28"/>
    <p:sldId id="384" r:id="rId29"/>
    <p:sldId id="385" r:id="rId30"/>
    <p:sldId id="386" r:id="rId31"/>
    <p:sldId id="387" r:id="rId32"/>
    <p:sldId id="388" r:id="rId33"/>
    <p:sldId id="394" r:id="rId34"/>
    <p:sldId id="398" r:id="rId35"/>
    <p:sldId id="395" r:id="rId36"/>
    <p:sldId id="396" r:id="rId37"/>
    <p:sldId id="397" r:id="rId38"/>
    <p:sldId id="317" r:id="rId39"/>
    <p:sldId id="352" r:id="rId40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FFFF99"/>
    <a:srgbClr val="008000"/>
    <a:srgbClr val="E8D1BA"/>
    <a:srgbClr val="DAA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671" autoAdjust="0"/>
  </p:normalViewPr>
  <p:slideViewPr>
    <p:cSldViewPr>
      <p:cViewPr>
        <p:scale>
          <a:sx n="80" d="100"/>
          <a:sy n="80" d="100"/>
        </p:scale>
        <p:origin x="-147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CC306E-4632-42AD-B165-6199A4D73902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F4798A-DFB9-4163-A90D-31CE21AC1C4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5251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727915-0EE6-46F2-BE7E-E64699F3CCB3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B0A2A10-E2CE-4220-98F0-4508F5E0CE0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620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5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3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314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91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145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720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74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374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476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54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775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1715-6858-4101-A91B-163D978BB005}" type="datetimeFigureOut">
              <a:rPr lang="es-MX" smtClean="0"/>
              <a:pPr/>
              <a:t>03/12/2015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C3F8E-56D8-4B5F-B6A0-79330C8C84B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4433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victor.castilo@idefey.gob.m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jenny.martin\Escritorio\CAPACITACION%20OCTUBRE%202014\RFC.pptx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2414"/>
            <a:ext cx="5292080" cy="688576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Rectángulo 1"/>
          <p:cNvSpPr/>
          <p:nvPr/>
        </p:nvSpPr>
        <p:spPr>
          <a:xfrm>
            <a:off x="5292080" y="-99774"/>
            <a:ext cx="3851920" cy="70571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CuadroTexto 10"/>
          <p:cNvSpPr txBox="1"/>
          <p:nvPr/>
        </p:nvSpPr>
        <p:spPr>
          <a:xfrm>
            <a:off x="5508104" y="2551544"/>
            <a:ext cx="33843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CAPACITACIÓN PARA </a:t>
            </a:r>
            <a:r>
              <a:rPr lang="es-MX" sz="2800" b="1" dirty="0" smtClean="0">
                <a:solidFill>
                  <a:srgbClr val="006600"/>
                </a:solidFill>
              </a:rPr>
              <a:t>DIRECTORES DE COMUNIDADES ESCOLARES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BENEFICIADAS POR EL PROGRAMA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508104" y="5661248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</a:t>
            </a:r>
          </a:p>
          <a:p>
            <a:pPr algn="ctr"/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2015-2016</a:t>
            </a:r>
            <a:endParaRPr lang="es-MX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94" y="476672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04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99792" y="1196752"/>
            <a:ext cx="53285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      </a:t>
            </a:r>
            <a:r>
              <a:rPr lang="es-MX" sz="2800" b="1" dirty="0" smtClean="0">
                <a:solidFill>
                  <a:srgbClr val="008000"/>
                </a:solidFill>
              </a:rPr>
              <a:t>En el </a:t>
            </a:r>
            <a:r>
              <a:rPr lang="es-MX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1</a:t>
            </a:r>
            <a:r>
              <a:rPr lang="es-MX" sz="2800" b="1" dirty="0" smtClean="0">
                <a:solidFill>
                  <a:srgbClr val="008000"/>
                </a:solidFill>
              </a:rPr>
              <a:t> para:</a:t>
            </a:r>
          </a:p>
          <a:p>
            <a:pPr algn="just"/>
            <a:endParaRPr lang="es-MX" sz="28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Construir, remodelar </a:t>
            </a:r>
            <a:r>
              <a:rPr lang="es-MX" sz="2800" b="1" dirty="0"/>
              <a:t>o </a:t>
            </a:r>
            <a:r>
              <a:rPr lang="es-MX" sz="2800" b="1" dirty="0" smtClean="0"/>
              <a:t>habilitar sus </a:t>
            </a:r>
            <a:r>
              <a:rPr lang="es-MX" sz="2800" b="1" dirty="0" smtClean="0">
                <a:solidFill>
                  <a:srgbClr val="008000"/>
                </a:solidFill>
              </a:rPr>
              <a:t>espacios</a:t>
            </a:r>
            <a:r>
              <a:rPr lang="es-MX" sz="2800" b="1" dirty="0" smtClean="0"/>
              <a:t> </a:t>
            </a:r>
            <a:r>
              <a:rPr lang="es-MX" sz="2800" b="1" dirty="0"/>
              <a:t>educativos</a:t>
            </a:r>
            <a:r>
              <a:rPr lang="es-MX" sz="2800" b="1" dirty="0" smtClean="0"/>
              <a:t>.</a:t>
            </a:r>
          </a:p>
          <a:p>
            <a:pPr algn="just"/>
            <a:endParaRPr lang="es-MX" sz="36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Contar con infraestructura </a:t>
            </a:r>
            <a:r>
              <a:rPr lang="es-MX" sz="2800" b="1" dirty="0"/>
              <a:t>hidro-sanitaria </a:t>
            </a:r>
            <a:r>
              <a:rPr lang="es-MX" sz="2800" b="1" dirty="0" smtClean="0"/>
              <a:t>(</a:t>
            </a:r>
            <a:r>
              <a:rPr lang="es-MX" sz="2800" b="1" dirty="0" smtClean="0">
                <a:solidFill>
                  <a:srgbClr val="008000"/>
                </a:solidFill>
              </a:rPr>
              <a:t>baños</a:t>
            </a:r>
            <a:r>
              <a:rPr lang="es-MX" sz="2800" b="1" dirty="0" smtClean="0"/>
              <a:t>) y acceso </a:t>
            </a:r>
            <a:r>
              <a:rPr lang="es-MX" sz="2800" b="1" dirty="0"/>
              <a:t>al </a:t>
            </a:r>
            <a:r>
              <a:rPr lang="es-MX" sz="2800" b="1" dirty="0">
                <a:solidFill>
                  <a:srgbClr val="008000"/>
                </a:solidFill>
              </a:rPr>
              <a:t>agua</a:t>
            </a:r>
            <a:r>
              <a:rPr lang="es-MX" sz="2800" b="1" dirty="0"/>
              <a:t> potable.</a:t>
            </a:r>
          </a:p>
          <a:p>
            <a:pPr algn="just"/>
            <a:endParaRPr lang="es-MX" sz="3600" b="1" dirty="0" smtClean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Tener </a:t>
            </a:r>
            <a:r>
              <a:rPr lang="es-MX" sz="2800" b="1" dirty="0" smtClean="0">
                <a:solidFill>
                  <a:srgbClr val="008000"/>
                </a:solidFill>
              </a:rPr>
              <a:t>equipamiento </a:t>
            </a:r>
            <a:r>
              <a:rPr lang="es-MX" sz="2800" b="1" dirty="0" smtClean="0"/>
              <a:t>y</a:t>
            </a:r>
            <a:r>
              <a:rPr lang="es-MX" sz="2800" b="1" dirty="0" smtClean="0">
                <a:solidFill>
                  <a:srgbClr val="008000"/>
                </a:solidFill>
              </a:rPr>
              <a:t> mobiliario</a:t>
            </a:r>
            <a:r>
              <a:rPr lang="es-MX" sz="2800" b="1" dirty="0" smtClean="0"/>
              <a:t> </a:t>
            </a:r>
            <a:r>
              <a:rPr lang="es-MX" sz="2800" b="1" dirty="0"/>
              <a:t>básico </a:t>
            </a:r>
            <a:r>
              <a:rPr lang="es-MX" sz="2800" b="1" dirty="0" smtClean="0"/>
              <a:t>en sus aulas.</a:t>
            </a:r>
            <a:endParaRPr lang="es-MX" sz="28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8" name="Grupo 7"/>
          <p:cNvGrpSpPr/>
          <p:nvPr/>
        </p:nvGrpSpPr>
        <p:grpSpPr>
          <a:xfrm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9" name="Llamada ovalada 8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63744" y="2483320"/>
              <a:ext cx="1861054" cy="221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¿En qué puede invertir la comunidad escolar?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090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99039" y="1911376"/>
            <a:ext cx="8332893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700" b="1" dirty="0" smtClean="0"/>
              <a:t>      </a:t>
            </a:r>
            <a:r>
              <a:rPr lang="es-MX" sz="2700" b="1" dirty="0" smtClean="0">
                <a:solidFill>
                  <a:srgbClr val="008000"/>
                </a:solidFill>
              </a:rPr>
              <a:t>En el </a:t>
            </a:r>
            <a:r>
              <a:rPr lang="es-MX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1</a:t>
            </a:r>
            <a:r>
              <a:rPr lang="es-MX" sz="2700" b="1" dirty="0" smtClean="0">
                <a:solidFill>
                  <a:srgbClr val="008000"/>
                </a:solidFill>
              </a:rPr>
              <a:t> se distinguen dos tipos de acciones:</a:t>
            </a:r>
          </a:p>
          <a:p>
            <a:pPr algn="just"/>
            <a:endParaRPr lang="es-MX" sz="27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700" b="1" dirty="0" smtClean="0"/>
              <a:t>Acción Mayor (intervención del IDEFEY pago del 2% del valor de la obra). </a:t>
            </a:r>
            <a:r>
              <a:rPr lang="es-MX" sz="2700" b="1" dirty="0" smtClean="0">
                <a:solidFill>
                  <a:srgbClr val="00B050"/>
                </a:solidFill>
              </a:rPr>
              <a:t>Acciones encaminadas a conservar el estado físico de los planteles educativos y/o mejorar la situación actual del edificio con la realización de construcciones, rehabilitación y/o mantenimiento (ampliación de espacios, cimentación, columnas y muros de carga, azoteas o techos, techumbres).</a:t>
            </a:r>
            <a:endParaRPr lang="es-MX" sz="27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8" name="Grupo 7"/>
          <p:cNvGrpSpPr/>
          <p:nvPr/>
        </p:nvGrpSpPr>
        <p:grpSpPr>
          <a:xfrm>
            <a:off x="179512" y="188640"/>
            <a:ext cx="2160241" cy="1778567"/>
            <a:chOff x="4831656" y="2060555"/>
            <a:chExt cx="1925228" cy="2722500"/>
          </a:xfrm>
        </p:grpSpPr>
        <p:sp>
          <p:nvSpPr>
            <p:cNvPr id="9" name="Llamada ovalada 8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63744" y="2483320"/>
              <a:ext cx="1861054" cy="221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¿En qué puede invertir la comunidad escolar?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24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41165" y="1993428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700" b="1" dirty="0" smtClean="0"/>
              <a:t>      </a:t>
            </a:r>
            <a:r>
              <a:rPr lang="es-MX" sz="2700" b="1" dirty="0" smtClean="0">
                <a:solidFill>
                  <a:srgbClr val="008000"/>
                </a:solidFill>
              </a:rPr>
              <a:t>En el </a:t>
            </a:r>
            <a:r>
              <a:rPr lang="es-MX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1</a:t>
            </a:r>
            <a:r>
              <a:rPr lang="es-MX" sz="2700" b="1" dirty="0" smtClean="0">
                <a:solidFill>
                  <a:srgbClr val="008000"/>
                </a:solidFill>
              </a:rPr>
              <a:t> se distinguen dos tipos de acciones:</a:t>
            </a:r>
          </a:p>
          <a:p>
            <a:pPr algn="just"/>
            <a:endParaRPr lang="es-MX" sz="27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700" b="1" dirty="0" smtClean="0"/>
              <a:t>Acción Menor. </a:t>
            </a:r>
            <a:r>
              <a:rPr lang="es-MX" sz="2700" b="1" dirty="0" smtClean="0">
                <a:solidFill>
                  <a:srgbClr val="00B050"/>
                </a:solidFill>
              </a:rPr>
              <a:t>Actividades encaminadas a conservar el estado físico de los planteles educativos y/o mejorar la situación actual en que se encuentran. Son acciones que no afectan la estructura de los espacios educativos, se orienta a restituir y/o mantener la funcionalidad de un área (reparaciones, instalación eléctrica, tuberías, impermeabilizaciones, pintura, etc. )</a:t>
            </a:r>
            <a:endParaRPr lang="es-MX" sz="27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8" name="Grupo 7"/>
          <p:cNvGrpSpPr/>
          <p:nvPr/>
        </p:nvGrpSpPr>
        <p:grpSpPr>
          <a:xfrm>
            <a:off x="179512" y="188640"/>
            <a:ext cx="2160241" cy="1778567"/>
            <a:chOff x="4831656" y="2060555"/>
            <a:chExt cx="1925228" cy="2722500"/>
          </a:xfrm>
        </p:grpSpPr>
        <p:sp>
          <p:nvSpPr>
            <p:cNvPr id="9" name="Llamada ovalada 8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63744" y="2483320"/>
              <a:ext cx="1861054" cy="221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¿En qué puede invertir la comunidad escolar?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07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15515" y="1819933"/>
            <a:ext cx="39244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      </a:t>
            </a:r>
          </a:p>
          <a:p>
            <a:pPr algn="just"/>
            <a:r>
              <a:rPr lang="es-MX" sz="2400" b="1" dirty="0" smtClean="0">
                <a:solidFill>
                  <a:srgbClr val="008000"/>
                </a:solidFill>
              </a:rPr>
              <a:t>El </a:t>
            </a:r>
            <a:r>
              <a:rPr lang="es-MX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1</a:t>
            </a:r>
            <a:r>
              <a:rPr lang="es-MX" sz="2400" b="1" dirty="0" smtClean="0">
                <a:solidFill>
                  <a:srgbClr val="008000"/>
                </a:solidFill>
              </a:rPr>
              <a:t> atenderá prioritariamente:</a:t>
            </a:r>
          </a:p>
          <a:p>
            <a:pPr algn="just"/>
            <a:endParaRPr lang="es-MX" sz="24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Mejorar las condiciones de infraestructura de las aulas.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Mejorar la accesibilidad al agua.</a:t>
            </a:r>
            <a:endParaRPr lang="es-MX" sz="24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contar con sanitarios suficientes y adecuados o en su defecto mejorarlos.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Adquirir mobiliario básico</a:t>
            </a:r>
            <a:endParaRPr lang="es-MX" sz="2400" b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8" name="Grupo 7"/>
          <p:cNvGrpSpPr/>
          <p:nvPr/>
        </p:nvGrpSpPr>
        <p:grpSpPr>
          <a:xfrm>
            <a:off x="215514" y="188640"/>
            <a:ext cx="2160241" cy="1778567"/>
            <a:chOff x="4831656" y="2060555"/>
            <a:chExt cx="1925228" cy="2722500"/>
          </a:xfrm>
        </p:grpSpPr>
        <p:sp>
          <p:nvSpPr>
            <p:cNvPr id="9" name="Llamada ovalada 8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46813"/>
                <a:gd name="adj2" fmla="val 64207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4863744" y="2483320"/>
              <a:ext cx="1861054" cy="1696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¿Cuál es el énfasis  del componente 1?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CuadroTexto 4"/>
          <p:cNvSpPr txBox="1"/>
          <p:nvPr/>
        </p:nvSpPr>
        <p:spPr>
          <a:xfrm>
            <a:off x="4788024" y="466008"/>
            <a:ext cx="39244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      </a:t>
            </a:r>
          </a:p>
          <a:p>
            <a:pPr algn="just"/>
            <a:r>
              <a:rPr lang="es-MX" sz="2400" b="1" dirty="0" smtClean="0">
                <a:solidFill>
                  <a:srgbClr val="008000"/>
                </a:solidFill>
              </a:rPr>
              <a:t>Únicamente después de atender lo prioritario, se podrá invertir en:</a:t>
            </a:r>
          </a:p>
          <a:p>
            <a:pPr algn="just"/>
            <a:endParaRPr lang="es-MX" sz="24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Condiciones de accesibilidad.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Áreas de servicios administrativos.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Infraestructura para la conectividad.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400" b="1" dirty="0" smtClean="0"/>
              <a:t>Espacios de usos múltiples.</a:t>
            </a:r>
            <a:endParaRPr lang="es-MX" sz="2400" b="1" dirty="0"/>
          </a:p>
        </p:txBody>
      </p:sp>
      <p:sp>
        <p:nvSpPr>
          <p:cNvPr id="12" name="Llamada de nube 14"/>
          <p:cNvSpPr/>
          <p:nvPr/>
        </p:nvSpPr>
        <p:spPr>
          <a:xfrm>
            <a:off x="6948221" y="5422692"/>
            <a:ext cx="1943285" cy="1305580"/>
          </a:xfrm>
          <a:prstGeom prst="cloudCallout">
            <a:avLst>
              <a:gd name="adj1" fmla="val -70557"/>
              <a:gd name="adj2" fmla="val -616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CuadroTexto 15"/>
          <p:cNvSpPr txBox="1"/>
          <p:nvPr/>
        </p:nvSpPr>
        <p:spPr>
          <a:xfrm rot="20879114">
            <a:off x="7005590" y="5596247"/>
            <a:ext cx="17815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IMPORTANTE TENER ACTAS DE ACUERDOS</a:t>
            </a:r>
            <a:endParaRPr lang="es-MX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6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99792" y="1196752"/>
            <a:ext cx="54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      </a:t>
            </a:r>
            <a:r>
              <a:rPr lang="es-MX" sz="2800" b="1" dirty="0" smtClean="0">
                <a:solidFill>
                  <a:srgbClr val="008000"/>
                </a:solidFill>
              </a:rPr>
              <a:t>En el </a:t>
            </a:r>
            <a:r>
              <a:rPr lang="es-MX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2</a:t>
            </a:r>
            <a:r>
              <a:rPr lang="es-MX" sz="2800" b="1" dirty="0" smtClean="0">
                <a:solidFill>
                  <a:srgbClr val="008000"/>
                </a:solidFill>
              </a:rPr>
              <a:t> para:</a:t>
            </a:r>
          </a:p>
          <a:p>
            <a:pPr algn="just"/>
            <a:endParaRPr lang="es-MX" sz="2800" b="1" dirty="0"/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Que todos los alumnos mejoren sus competencias de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lectura</a:t>
            </a:r>
            <a:r>
              <a:rPr lang="es-MX" sz="2800" b="1" dirty="0"/>
              <a:t>,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 escritura </a:t>
            </a:r>
            <a:r>
              <a:rPr lang="es-MX" sz="2800" b="1" dirty="0"/>
              <a:t>y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matemáticas </a:t>
            </a:r>
            <a:r>
              <a:rPr lang="es-MX" sz="2800" b="1" dirty="0" smtClean="0"/>
              <a:t>y que </a:t>
            </a:r>
            <a:r>
              <a:rPr lang="es-MX" sz="2800" b="1" u="sng" dirty="0" smtClean="0">
                <a:solidFill>
                  <a:schemeClr val="accent1">
                    <a:lumMod val="75000"/>
                  </a:schemeClr>
                </a:solidFill>
              </a:rPr>
              <a:t>no abandonen </a:t>
            </a:r>
            <a:r>
              <a:rPr lang="es-MX" sz="2800" b="1" dirty="0" smtClean="0"/>
              <a:t>la escuela.</a:t>
            </a:r>
            <a:endParaRPr lang="es-MX" sz="28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2699792" y="4277414"/>
            <a:ext cx="54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Que la comunidad escolar cumpla con la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normalidad mínima</a:t>
            </a:r>
            <a:r>
              <a:rPr lang="es-MX" sz="2800" b="1" dirty="0" smtClean="0"/>
              <a:t> y aseguren una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convivencia pacífica</a:t>
            </a:r>
            <a:r>
              <a:rPr lang="es-MX" sz="2800" b="1" dirty="0" smtClean="0"/>
              <a:t> en la escuela. </a:t>
            </a:r>
            <a:endParaRPr lang="es-MX" sz="2800" b="1" dirty="0"/>
          </a:p>
        </p:txBody>
      </p:sp>
      <p:grpSp>
        <p:nvGrpSpPr>
          <p:cNvPr id="3" name="Grupo 2"/>
          <p:cNvGrpSpPr/>
          <p:nvPr/>
        </p:nvGrpSpPr>
        <p:grpSpPr>
          <a:xfrm>
            <a:off x="251520" y="3212972"/>
            <a:ext cx="2449114" cy="1224139"/>
            <a:chOff x="755575" y="4787716"/>
            <a:chExt cx="1836164" cy="852112"/>
          </a:xfrm>
        </p:grpSpPr>
        <p:sp>
          <p:nvSpPr>
            <p:cNvPr id="2" name="Llamada de nube 1"/>
            <p:cNvSpPr/>
            <p:nvPr/>
          </p:nvSpPr>
          <p:spPr>
            <a:xfrm>
              <a:off x="755575" y="4787716"/>
              <a:ext cx="1836164" cy="852112"/>
            </a:xfrm>
            <a:prstGeom prst="cloudCallout">
              <a:avLst>
                <a:gd name="adj1" fmla="val -25718"/>
                <a:gd name="adj2" fmla="val -1252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CuadroTexto 8"/>
            <p:cNvSpPr txBox="1"/>
            <p:nvPr/>
          </p:nvSpPr>
          <p:spPr>
            <a:xfrm rot="21221403">
              <a:off x="780611" y="4896207"/>
              <a:ext cx="1781546" cy="514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Y que esté en la</a:t>
              </a:r>
            </a:p>
            <a:p>
              <a:pPr algn="ctr"/>
              <a:r>
                <a:rPr lang="es-MX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Ruta de Mejora del</a:t>
              </a:r>
            </a:p>
            <a:p>
              <a:pPr algn="ctr"/>
              <a:r>
                <a:rPr lang="es-MX" sz="1400" b="1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Consejo Técnico Escolar</a:t>
              </a:r>
              <a:endParaRPr lang="es-MX" sz="14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12" name="Grupo 11"/>
          <p:cNvGrpSpPr/>
          <p:nvPr/>
        </p:nvGrpSpPr>
        <p:grpSpPr>
          <a:xfrm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13" name="Llamada ovalada 12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4863744" y="2483320"/>
              <a:ext cx="1861054" cy="221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¿En qué puede invertir la comunidad escolar?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11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699792" y="1196752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      </a:t>
            </a:r>
            <a:r>
              <a:rPr lang="es-MX" sz="2800" b="1" dirty="0" smtClean="0">
                <a:solidFill>
                  <a:srgbClr val="008000"/>
                </a:solidFill>
              </a:rPr>
              <a:t>En el </a:t>
            </a:r>
            <a:r>
              <a:rPr lang="es-MX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 2</a:t>
            </a:r>
            <a:r>
              <a:rPr lang="es-MX" sz="2800" b="1" dirty="0" smtClean="0">
                <a:solidFill>
                  <a:srgbClr val="008000"/>
                </a:solidFill>
              </a:rPr>
              <a:t> para: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27784" y="3915053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/>
              <a:t>R</a:t>
            </a:r>
            <a:r>
              <a:rPr lang="es-MX" sz="2800" b="1" dirty="0" smtClean="0"/>
              <a:t>esolver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problemas de operación</a:t>
            </a:r>
            <a:r>
              <a:rPr lang="es-MX" sz="2800" b="1" dirty="0"/>
              <a:t> </a:t>
            </a:r>
            <a:r>
              <a:rPr lang="es-MX" sz="2800" b="1" dirty="0" smtClean="0"/>
              <a:t>básicos del plantel escolar.</a:t>
            </a:r>
            <a:endParaRPr lang="es-MX" sz="28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2668334" y="5085184"/>
            <a:ext cx="56480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Dar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mantenimiento</a:t>
            </a:r>
            <a:r>
              <a:rPr lang="es-MX" sz="2800" b="1" dirty="0" smtClean="0"/>
              <a:t>,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 adecuar </a:t>
            </a:r>
            <a:r>
              <a:rPr lang="es-MX" sz="2800" b="1" dirty="0" smtClean="0"/>
              <a:t>o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 equipar </a:t>
            </a:r>
            <a:r>
              <a:rPr lang="es-MX" sz="2800" b="1" dirty="0" smtClean="0"/>
              <a:t>sus </a:t>
            </a:r>
            <a:r>
              <a:rPr lang="es-MX" sz="2800" b="1" dirty="0"/>
              <a:t>espacios escolares </a:t>
            </a:r>
            <a:r>
              <a:rPr lang="es-MX" sz="2800" b="1" u="sng" dirty="0"/>
              <a:t>distintos a los del </a:t>
            </a:r>
            <a:r>
              <a:rPr lang="es-MX" sz="2800" b="1" u="sng" dirty="0">
                <a:solidFill>
                  <a:srgbClr val="C00000"/>
                </a:solidFill>
              </a:rPr>
              <a:t>Componente 1</a:t>
            </a:r>
            <a:r>
              <a:rPr lang="es-MX" sz="2800" b="1" dirty="0" smtClean="0"/>
              <a:t>.</a:t>
            </a:r>
            <a:endParaRPr lang="es-MX" sz="28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2642373" y="1925293"/>
            <a:ext cx="5760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Fortalecer a su comunidad </a:t>
            </a:r>
            <a:r>
              <a:rPr lang="es-MX" sz="2800" b="1" dirty="0"/>
              <a:t>escolar </a:t>
            </a:r>
            <a:r>
              <a:rPr lang="es-MX" sz="2400" b="1" dirty="0" smtClean="0"/>
              <a:t>(alumnos, padres, maestros y directivos) </a:t>
            </a:r>
            <a:r>
              <a:rPr lang="es-MX" sz="2800" b="1" dirty="0" smtClean="0"/>
              <a:t>en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tomar mejores decisiones</a:t>
            </a:r>
            <a:r>
              <a:rPr lang="es-MX" sz="2800" b="1" dirty="0" smtClean="0"/>
              <a:t> para todos los estudiantes y su escuela.</a:t>
            </a:r>
            <a:endParaRPr lang="es-MX" sz="2800" b="1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17" name="Grupo 16"/>
          <p:cNvGrpSpPr/>
          <p:nvPr/>
        </p:nvGrpSpPr>
        <p:grpSpPr>
          <a:xfrm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18" name="Llamada ovalada 17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4863744" y="2483320"/>
              <a:ext cx="1861054" cy="2214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200" b="1" dirty="0" smtClean="0">
                  <a:solidFill>
                    <a:schemeClr val="bg1"/>
                  </a:solidFill>
                </a:rPr>
                <a:t>¿En qué puede invertir la comunidad escolar? </a:t>
              </a:r>
              <a:endParaRPr lang="es-MX" sz="2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04949" y="3501008"/>
            <a:ext cx="2206085" cy="2816694"/>
            <a:chOff x="304949" y="3501008"/>
            <a:chExt cx="2206085" cy="2816694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5536" y="5237659"/>
              <a:ext cx="2115498" cy="1080043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4949" y="3501008"/>
              <a:ext cx="1981372" cy="18899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81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6732240" y="476672"/>
            <a:ext cx="1944216" cy="122413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CuadroTexto 10"/>
          <p:cNvSpPr txBox="1"/>
          <p:nvPr/>
        </p:nvSpPr>
        <p:spPr>
          <a:xfrm>
            <a:off x="1187624" y="2420888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ESPECIFICACIONES DEL IDEFEY CUANDO SE HABLE DE ACCIONES MAYORES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PROGRAMA DE LA REFORMA EDUCATIVA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 2015-2016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1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3490" y="1844824"/>
            <a:ext cx="7488948" cy="446449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s-MX" dirty="0" smtClean="0"/>
              <a:t>EJECUTAR </a:t>
            </a:r>
            <a:r>
              <a:rPr lang="es-MX" dirty="0"/>
              <a:t>LAS ACCIONES DE  CONSTRUCCIÓN, AMPLIACIÓN, REHABILITACIÓN, MEJORAMIENTO Y/O EQUIPAMIENTO DE LA INFRAESTRUCTURA FISICA EDUCATIVA DEL ESTADO DE YUCATÁN, DE ACUERDO A LOS CRITERIOS DE PLANEACIÓN DE LA SEGEY</a:t>
            </a:r>
            <a:r>
              <a:rPr lang="es-MX" dirty="0" smtClean="0"/>
              <a:t>.</a:t>
            </a:r>
          </a:p>
          <a:p>
            <a:pPr marL="68580" lvl="0" indent="0">
              <a:buNone/>
            </a:pPr>
            <a:endParaRPr lang="es-MX" dirty="0"/>
          </a:p>
          <a:p>
            <a:pPr lvl="0"/>
            <a:r>
              <a:rPr lang="es-MX" dirty="0"/>
              <a:t>ELABORAR LOS ESTUDIOS, PROYECTOS, LEVANTAMIENTOS Y PRESUPUESTOS CORRESPONDIENTES A LAS ACCIONES ANTES MENCIONADAS</a:t>
            </a:r>
            <a:r>
              <a:rPr lang="es-MX" dirty="0" smtClean="0"/>
              <a:t>.</a:t>
            </a:r>
          </a:p>
          <a:p>
            <a:pPr marL="68580" lvl="0" indent="0">
              <a:buNone/>
            </a:pPr>
            <a:endParaRPr lang="es-MX" dirty="0"/>
          </a:p>
          <a:p>
            <a:pPr lvl="0"/>
            <a:r>
              <a:rPr lang="es-MX" dirty="0"/>
              <a:t>SUPERVISAR Y VIGILAR QUE EN CUALQUIER ESPACIO EDUCATIVO SUJETO A MODIFICACIONES ESTRUCTURALES SE CUMPLA LA NORMATIVIDAD VIGENTE SOBRE INFRAESTRUCTURA FISICA EDUCATIVA, LA LEY DE OBRAS PÚBLICAS Y SU REGLAMENTO, Y CUALQUIER LEGISLACIÓN O REGLAMENTACIÓN AL RESPECTO.</a:t>
            </a:r>
          </a:p>
          <a:p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755576" y="931849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/>
              <a:t>ENTRE SUS FUNCIONES SE ENCUENTRA:</a:t>
            </a:r>
            <a:endParaRPr lang="es-MX" sz="2800" dirty="0"/>
          </a:p>
        </p:txBody>
      </p:sp>
      <p:pic>
        <p:nvPicPr>
          <p:cNvPr id="5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9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>PROGRAMA DE LA REFORMA EDUCATIVA (PRE)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368295"/>
            <a:ext cx="7272808" cy="422905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s-MX" sz="3400" b="1" dirty="0" smtClean="0"/>
              <a:t>COMPONENTE </a:t>
            </a:r>
            <a:r>
              <a:rPr lang="es-MX" sz="3400" b="1" dirty="0"/>
              <a:t>1 Y 3: ACCIONES MAYORES.</a:t>
            </a:r>
          </a:p>
          <a:p>
            <a:pPr lvl="0"/>
            <a:r>
              <a:rPr lang="es-MX" sz="3400" dirty="0" smtClean="0"/>
              <a:t>DEMOLICIONES</a:t>
            </a:r>
          </a:p>
          <a:p>
            <a:pPr marL="68580" lvl="0" indent="0">
              <a:buNone/>
            </a:pPr>
            <a:endParaRPr lang="es-MX" sz="3400" dirty="0"/>
          </a:p>
          <a:p>
            <a:pPr lvl="0"/>
            <a:r>
              <a:rPr lang="es-MX" sz="3400" dirty="0"/>
              <a:t>REESTRUCTURACIONES O </a:t>
            </a:r>
            <a:r>
              <a:rPr lang="es-MX" sz="3400" dirty="0" smtClean="0"/>
              <a:t>RECONSTRUCCIONES</a:t>
            </a:r>
          </a:p>
          <a:p>
            <a:pPr marL="68580" lvl="0" indent="0">
              <a:buNone/>
            </a:pPr>
            <a:endParaRPr lang="es-MX" sz="3400" dirty="0"/>
          </a:p>
          <a:p>
            <a:pPr lvl="0"/>
            <a:r>
              <a:rPr lang="es-MX" sz="3400" dirty="0"/>
              <a:t>CONSTRUCCIONES NUEVAS (AULAS, COMEDORES, SALAS DE USOS MULTIPLES, ETC</a:t>
            </a:r>
            <a:r>
              <a:rPr lang="es-MX" sz="3400" dirty="0" smtClean="0"/>
              <a:t>.)</a:t>
            </a:r>
          </a:p>
          <a:p>
            <a:pPr marL="68580" lvl="0" indent="0">
              <a:buNone/>
            </a:pPr>
            <a:endParaRPr lang="es-MX" sz="3400" dirty="0"/>
          </a:p>
          <a:p>
            <a:pPr lvl="0"/>
            <a:r>
              <a:rPr lang="es-MX" sz="3400" dirty="0"/>
              <a:t>INTERVENCIÓN A SANITARIOS, COCINAS, TALLERES DE COMPUTO, INSTALACIONES ELECTRICAS O DE CÓMPUTO</a:t>
            </a:r>
            <a:r>
              <a:rPr lang="es-MX" sz="3400" dirty="0" smtClean="0"/>
              <a:t>.</a:t>
            </a:r>
          </a:p>
          <a:p>
            <a:pPr marL="68580" lvl="0" indent="0">
              <a:buNone/>
            </a:pPr>
            <a:endParaRPr lang="es-MX" sz="3400" dirty="0"/>
          </a:p>
          <a:p>
            <a:pPr lvl="0"/>
            <a:r>
              <a:rPr lang="es-MX" sz="3400" dirty="0"/>
              <a:t>ESTRUCTURAS </a:t>
            </a:r>
            <a:r>
              <a:rPr lang="es-MX" sz="3400" dirty="0" smtClean="0"/>
              <a:t>METÁLICAS</a:t>
            </a:r>
          </a:p>
          <a:p>
            <a:pPr marL="68580" lvl="0" indent="0">
              <a:buNone/>
            </a:pPr>
            <a:endParaRPr lang="es-MX" sz="3400" dirty="0"/>
          </a:p>
          <a:p>
            <a:pPr lvl="0"/>
            <a:r>
              <a:rPr lang="es-MX" sz="3400" dirty="0"/>
              <a:t>CUALQUIER ACCIÓN QUE IMPLIQUE EL DISEÑO, REVISIÓN Y O SUPERVISIÓN DE LA EJECUCIÓN DE </a:t>
            </a:r>
            <a:r>
              <a:rPr lang="es-MX" sz="3400" b="1" dirty="0"/>
              <a:t>ELEMENTOS ESTRUCTURALES </a:t>
            </a:r>
            <a:r>
              <a:rPr lang="es-MX" sz="3400" dirty="0"/>
              <a:t>(CIMENTACIONES, COLUMNAS, TRABES, MUROS CARGADORES, LOSAS, TECHUMBRES METÁLICAS)</a:t>
            </a:r>
          </a:p>
          <a:p>
            <a:endParaRPr lang="es-MX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1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133872"/>
            <a:ext cx="7024744" cy="1143000"/>
          </a:xfrm>
        </p:spPr>
        <p:txBody>
          <a:bodyPr>
            <a:noAutofit/>
          </a:bodyPr>
          <a:lstStyle/>
          <a:p>
            <a:r>
              <a:rPr lang="es-MX" sz="3200" b="1" dirty="0"/>
              <a:t>CRITERIOS OPERATIVOS: NUMERAL III ARTÍCULO DÉCIMO NOVENO: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4525963"/>
          </a:xfrm>
        </p:spPr>
        <p:txBody>
          <a:bodyPr>
            <a:normAutofit/>
          </a:bodyPr>
          <a:lstStyle/>
          <a:p>
            <a:r>
              <a:rPr lang="es-MX" sz="2800" dirty="0"/>
              <a:t>En aquellos casos en los que implementación de la Acción Mayor del Componente 1 implique una intervención que modifique estructuralmente el inmueble, el CEPS, el Director de la Escuela y la AEL garantizarán la asistencia técnica y supervisión del Organismo Estatal y/o del INIFED (o bien de las áreas de infraestructura que dependen de las AEL), en el diseño, selección del contratista, ejecución de la acción y recepción a entera satisfacción de las partes.</a:t>
            </a:r>
          </a:p>
          <a:p>
            <a:endParaRPr lang="es-MX" sz="2800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6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6732240" y="476672"/>
            <a:ext cx="1944216" cy="122413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CuadroTexto 10"/>
          <p:cNvSpPr txBox="1"/>
          <p:nvPr/>
        </p:nvSpPr>
        <p:spPr>
          <a:xfrm>
            <a:off x="683568" y="2564904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GENERALIDADES DEL PROGRAMA DE LA REFORMA EDUCATIVA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 2015-2016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4221088"/>
            <a:ext cx="4536504" cy="2321497"/>
          </a:xfrm>
          <a:prstGeom prst="rect">
            <a:avLst/>
          </a:prstGeom>
        </p:spPr>
      </p:pic>
      <p:pic>
        <p:nvPicPr>
          <p:cNvPr id="21" name="Imagen 4" descr="Descripción: Copia de logo nuev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493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3600" b="1" dirty="0"/>
              <a:t>DIAGRAMA DE FLUJO PARA LA REALIZACIÓN DE ACCIONES MAYORES.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71946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MX" dirty="0"/>
              <a:t>SE ACUERDA QUE EL ACOMPAÑAMIENTO A LOS DIRECTORES EN LA EJECUCIÓN DE ACCIONES MAYORES SERÁ POR PARTE DEL IDEFEY. (IDEFEY – SEGEY)</a:t>
            </a:r>
          </a:p>
          <a:p>
            <a:pPr lvl="0"/>
            <a:r>
              <a:rPr lang="es-MX" dirty="0"/>
              <a:t>LA SEGEY PROPORCIONARÁ AL IDEFEY LA LISTA DE ACCIONES MAYORES Y LOS PLANTELES EN LOS QUE SE REALIZARÁN DICHAS ACCIONES.</a:t>
            </a:r>
          </a:p>
          <a:p>
            <a:pPr lvl="0"/>
            <a:r>
              <a:rPr lang="es-MX" dirty="0"/>
              <a:t>EL IDEFEY REALIZARÁ SU PRIMERA VISITA DE CAMPO PARA HACER EL LEVANTAMIENTO Y ORIENTAR AL DIRECTOR SOBRE UBICACIÓN Y CARACTERÍSTICAS FÍSICAS DE LA ACCIÓN. </a:t>
            </a:r>
          </a:p>
          <a:p>
            <a:pPr lvl="0"/>
            <a:r>
              <a:rPr lang="es-MX" dirty="0"/>
              <a:t>CON LOS DATOS RECABADOS, EL IDEFEY REALIZARÁ EL DISEÑO Y PRESUPUESTO DE LA ACCIÓN A REALIZAR Y LO PRESENTARÁ AL DIRECTOR, JUNTO CON UNA LISTA DE CONTRATISTAS FACTIBLES DE SER CONTRATADOS.</a:t>
            </a:r>
          </a:p>
          <a:p>
            <a:endParaRPr lang="es-MX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4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556792"/>
            <a:ext cx="7848988" cy="44644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MX" dirty="0"/>
              <a:t>EL DIRECTOR SELECCIONARÁ AL CONTRATISTA, Y SE REALIZARÁN LOS FORMATOS DE CONTRATACIÓN RESPECTIVOS CON LA ASESORÍA DEL IDEFEY Y LA PARTICIPACIÓN DEL CEPS.</a:t>
            </a:r>
          </a:p>
          <a:p>
            <a:pPr lvl="0"/>
            <a:r>
              <a:rPr lang="es-MX" dirty="0"/>
              <a:t>VALIDADOS LOS FORMATOS NECESARIOS, EL DIRECTOR EMITIRÁ EL PAGO DEL ANTICIPO AL CONTRATISTA, MÁS EL 2% DE SUPERVISIÓN, PORCENTAJE QUE EL CONTRATISTA DEPOSITARÁ AL IDEFEY Y DEL CUAL ACREDITARÁ COMPROBACIÓN PARA PODER RECIBIR SU SEGUNDO PAGO.</a:t>
            </a:r>
          </a:p>
          <a:p>
            <a:pPr lvl="0"/>
            <a:r>
              <a:rPr lang="es-MX" dirty="0"/>
              <a:t>EL IDEFEY REALIZARÁ LA SUPERVISIÓN TÉCNICA DE LA ACCIÓN, ACREDITANDO CUANDO MENOS TRES VISITAS (INICIO, 50% DE AVANCE Y ENTREGA DE OBRA). POR CADA VISITA SE REGISTRARÁ EN EL CUADERNILLO DEL DIRECTOR.</a:t>
            </a:r>
          </a:p>
          <a:p>
            <a:pPr lvl="0"/>
            <a:r>
              <a:rPr lang="es-MX" dirty="0"/>
              <a:t>CONCLUIDA LA ACCIÓN, SE REALIZARÁN LOS FORMATOS PROPIOS PARA EL CIERRE FÍSICO-FINANCIERO DE LA MISMA A PLENA SATISFACCIÓN DE LAS PARTES.</a:t>
            </a:r>
          </a:p>
          <a:p>
            <a:endParaRPr lang="es-MX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02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1143000"/>
          </a:xfrm>
        </p:spPr>
        <p:txBody>
          <a:bodyPr>
            <a:noAutofit/>
          </a:bodyPr>
          <a:lstStyle/>
          <a:p>
            <a:r>
              <a:rPr lang="es-MX" sz="3200" b="1" dirty="0"/>
              <a:t>REQUISITOS MÍNIMOS DE LOS CONTRATISTAS: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s-MX" sz="2800" dirty="0"/>
              <a:t>ESTAR DADO DE ALTA EN LA SHCP.</a:t>
            </a:r>
          </a:p>
          <a:p>
            <a:pPr lvl="0"/>
            <a:r>
              <a:rPr lang="es-MX" sz="2800" dirty="0"/>
              <a:t>ESTAR DADO DE ALTA COMO PATRÓN ANTE EL IMSS.</a:t>
            </a:r>
          </a:p>
          <a:p>
            <a:pPr lvl="0"/>
            <a:r>
              <a:rPr lang="es-MX" sz="2800" dirty="0"/>
              <a:t>FORMAR PARTE DE PADRÓN DE CONTRATISTAS DEL GOBIERNO DEL ESTADO DE YUCATÁN (R.O.P)</a:t>
            </a:r>
          </a:p>
          <a:p>
            <a:pPr lvl="0"/>
            <a:r>
              <a:rPr lang="es-MX" sz="2800" dirty="0"/>
              <a:t>ACREDITAR EXPERIENCIA EN LA EJECUCIÓN DE TRABAJOS REALACIONADOS CON LA INFE.</a:t>
            </a:r>
          </a:p>
          <a:p>
            <a:endParaRPr lang="es-MX" sz="2800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6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b="1" dirty="0" smtClean="0"/>
              <a:t>CONTACTOS</a:t>
            </a:r>
            <a:r>
              <a:rPr lang="es-MX" b="1" dirty="0"/>
              <a:t>:</a:t>
            </a:r>
            <a:endParaRPr lang="es-MX" dirty="0"/>
          </a:p>
          <a:p>
            <a:pPr algn="ctr"/>
            <a:r>
              <a:rPr lang="es-MX" dirty="0"/>
              <a:t>ING. VÍCTOR M. CASTILLO ESPINOSA, DIRECTOR GENERLA DEL IDEFEY.</a:t>
            </a:r>
          </a:p>
          <a:p>
            <a:pPr algn="ctr"/>
            <a:r>
              <a:rPr lang="es-MX" u="sng" dirty="0">
                <a:hlinkClick r:id="rId2"/>
              </a:rPr>
              <a:t>victor.castilo@idefey.gob.mx</a:t>
            </a:r>
            <a:endParaRPr lang="es-MX" dirty="0"/>
          </a:p>
          <a:p>
            <a:pPr algn="ctr"/>
            <a:r>
              <a:rPr lang="es-MX" dirty="0"/>
              <a:t>ING. DAVID DUARTE CASTILLA, DIRECTOR DE CONSTRUCCIÓN DEL IDEFEY.</a:t>
            </a:r>
          </a:p>
          <a:p>
            <a:pPr algn="ctr"/>
            <a:r>
              <a:rPr lang="es-MX" dirty="0"/>
              <a:t>david.duarte@idefey.gob.mx</a:t>
            </a:r>
          </a:p>
          <a:p>
            <a:endParaRPr lang="es-MX" dirty="0"/>
          </a:p>
        </p:txBody>
      </p:sp>
      <p:pic>
        <p:nvPicPr>
          <p:cNvPr id="4" name="Imagen 15"/>
          <p:cNvPicPr>
            <a:picLocks noChangeAspect="1"/>
          </p:cNvPicPr>
          <p:nvPr/>
        </p:nvPicPr>
        <p:blipFill rotWithShape="1">
          <a:blip r:embed="rId3" cstate="print"/>
          <a:srcRect l="12916" t="21743" r="13607" b="42702"/>
          <a:stretch/>
        </p:blipFill>
        <p:spPr>
          <a:xfrm>
            <a:off x="7775848" y="0"/>
            <a:ext cx="1368152" cy="861429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Imagen 4" descr="Descripción: Copia de logo nuev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470"/>
            <a:ext cx="1756864" cy="71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0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6732240" y="476672"/>
            <a:ext cx="1944216" cy="122413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CuadroTexto 10"/>
          <p:cNvSpPr txBox="1"/>
          <p:nvPr/>
        </p:nvSpPr>
        <p:spPr>
          <a:xfrm>
            <a:off x="1187624" y="2420888"/>
            <a:ext cx="6840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MATERIALES DE APOYO PARA EL SEGUIMIENTO DEL PROGRAMA DE LA REFORMA EDUCATIVA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 2015-2016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1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3" name="CuadroTexto 2"/>
          <p:cNvSpPr txBox="1"/>
          <p:nvPr/>
        </p:nvSpPr>
        <p:spPr>
          <a:xfrm>
            <a:off x="179512" y="201995"/>
            <a:ext cx="59085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 smtClean="0">
                <a:latin typeface="Century Gothic" panose="020B0502020202020204" pitchFamily="34" charset="0"/>
              </a:rPr>
              <a:t>LONA</a:t>
            </a:r>
          </a:p>
          <a:p>
            <a:r>
              <a:rPr lang="es-MX" sz="2400" b="1" dirty="0" smtClean="0">
                <a:latin typeface="Century Gothic" panose="020B0502020202020204" pitchFamily="34" charset="0"/>
              </a:rPr>
              <a:t>Para el exterior de la escuela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sp>
        <p:nvSpPr>
          <p:cNvPr id="4" name="CuadroTexto 1"/>
          <p:cNvSpPr txBox="1"/>
          <p:nvPr/>
        </p:nvSpPr>
        <p:spPr>
          <a:xfrm>
            <a:off x="179512" y="1627346"/>
            <a:ext cx="3528392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latin typeface="Century Gothic" panose="020B0502020202020204" pitchFamily="34" charset="0"/>
              </a:rPr>
              <a:t>CARTEL/PÓSTER</a:t>
            </a:r>
          </a:p>
          <a:p>
            <a:r>
              <a:rPr lang="es-MX" sz="2400" b="1" dirty="0" smtClean="0">
                <a:latin typeface="Century Gothic" panose="020B0502020202020204" pitchFamily="34" charset="0"/>
              </a:rPr>
              <a:t>Para el interior de la escuela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pic>
        <p:nvPicPr>
          <p:cNvPr id="5" name="Imagen 6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908720"/>
            <a:ext cx="4115289" cy="5037738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6" name="CuadroTexto 1"/>
          <p:cNvSpPr txBox="1"/>
          <p:nvPr/>
        </p:nvSpPr>
        <p:spPr>
          <a:xfrm>
            <a:off x="107504" y="3248977"/>
            <a:ext cx="41764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latin typeface="Century Gothic" panose="020B0502020202020204" pitchFamily="34" charset="0"/>
              </a:rPr>
              <a:t>CUADERNO DE TRABAJO</a:t>
            </a:r>
          </a:p>
          <a:p>
            <a:r>
              <a:rPr lang="es-MX" sz="2400" b="1" dirty="0" smtClean="0">
                <a:latin typeface="Century Gothic" panose="020B0502020202020204" pitchFamily="34" charset="0"/>
              </a:rPr>
              <a:t>Para el director de la escuela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  <p:sp>
        <p:nvSpPr>
          <p:cNvPr id="7" name="CuadroTexto 1"/>
          <p:cNvSpPr txBox="1"/>
          <p:nvPr/>
        </p:nvSpPr>
        <p:spPr>
          <a:xfrm>
            <a:off x="251520" y="5299754"/>
            <a:ext cx="4176464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latin typeface="Century Gothic" panose="020B0502020202020204" pitchFamily="34" charset="0"/>
              </a:rPr>
              <a:t>SIGE</a:t>
            </a:r>
          </a:p>
          <a:p>
            <a:r>
              <a:rPr lang="es-MX" sz="2400" b="1" dirty="0" smtClean="0">
                <a:latin typeface="Century Gothic" panose="020B0502020202020204" pitchFamily="34" charset="0"/>
              </a:rPr>
              <a:t>Para el director de la escuela</a:t>
            </a:r>
            <a:endParaRPr lang="es-MX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8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0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CuadroTexto 10"/>
          <p:cNvSpPr txBox="1"/>
          <p:nvPr/>
        </p:nvSpPr>
        <p:spPr>
          <a:xfrm>
            <a:off x="179512" y="2564904"/>
            <a:ext cx="4968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MECANISMO O DISPOSITIVO DE PAGO PARA RECIBIR RECURSOS DEL PROGRAMA DE LA REFORMA EDUCATIVA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 2015-2016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1" name="Imagen 4" descr="Descripción: Copia de logo nuev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o 16"/>
          <p:cNvGrpSpPr/>
          <p:nvPr/>
        </p:nvGrpSpPr>
        <p:grpSpPr>
          <a:xfrm>
            <a:off x="5488232" y="1877955"/>
            <a:ext cx="3064079" cy="2145525"/>
            <a:chOff x="4895830" y="2060557"/>
            <a:chExt cx="1861054" cy="3284212"/>
          </a:xfrm>
        </p:grpSpPr>
        <p:sp>
          <p:nvSpPr>
            <p:cNvPr id="7" name="Llamada ovalada 17"/>
            <p:cNvSpPr/>
            <p:nvPr/>
          </p:nvSpPr>
          <p:spPr>
            <a:xfrm>
              <a:off x="4932040" y="2060557"/>
              <a:ext cx="1824844" cy="3284212"/>
            </a:xfrm>
            <a:prstGeom prst="wedgeEllipseCallout">
              <a:avLst>
                <a:gd name="adj1" fmla="val -7910"/>
                <a:gd name="adj2" fmla="val 62134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CuadroTexto 18"/>
            <p:cNvSpPr txBox="1"/>
            <p:nvPr/>
          </p:nvSpPr>
          <p:spPr>
            <a:xfrm>
              <a:off x="4895830" y="2565150"/>
              <a:ext cx="1861054" cy="2120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¿Y cómo utilizar nuestra tarjeta bancaria?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Imagen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4398235"/>
            <a:ext cx="3312368" cy="169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179512" y="914709"/>
            <a:ext cx="4392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70C0"/>
                </a:solidFill>
              </a:rPr>
              <a:t>VENTANILLA:</a:t>
            </a:r>
          </a:p>
          <a:p>
            <a:endParaRPr lang="es-MX" sz="3600" b="1" dirty="0">
              <a:solidFill>
                <a:srgbClr val="0070C0"/>
              </a:solidFill>
            </a:endParaRPr>
          </a:p>
          <a:p>
            <a:r>
              <a:rPr lang="es-MX" sz="2800" b="1" dirty="0">
                <a:solidFill>
                  <a:srgbClr val="00B050"/>
                </a:solidFill>
              </a:rPr>
              <a:t>Operaciones</a:t>
            </a:r>
            <a:r>
              <a:rPr lang="es-MX" sz="2800" b="1" dirty="0"/>
              <a:t> </a:t>
            </a:r>
            <a:r>
              <a:rPr lang="es-MX" sz="2800" b="1" dirty="0" smtClean="0"/>
              <a:t>hasta </a:t>
            </a:r>
            <a:r>
              <a:rPr lang="es-MX" sz="2800" b="1" dirty="0"/>
              <a:t>$30 mil en </a:t>
            </a:r>
            <a:r>
              <a:rPr lang="es-MX" sz="2800" b="1" dirty="0" smtClean="0"/>
              <a:t>efectivo.</a:t>
            </a:r>
          </a:p>
          <a:p>
            <a:endParaRPr lang="es-MX" sz="2800" b="1" dirty="0"/>
          </a:p>
          <a:p>
            <a:r>
              <a:rPr lang="es-MX" sz="2800" b="1" dirty="0">
                <a:solidFill>
                  <a:srgbClr val="00B050"/>
                </a:solidFill>
              </a:rPr>
              <a:t>Cheques de caja </a:t>
            </a:r>
            <a:r>
              <a:rPr lang="es-MX" sz="2800" b="1" dirty="0"/>
              <a:t>de $30 mil a $100 mil </a:t>
            </a:r>
            <a:r>
              <a:rPr lang="es-MX" sz="2800" b="1" dirty="0" smtClean="0"/>
              <a:t>diarios.</a:t>
            </a:r>
          </a:p>
          <a:p>
            <a:endParaRPr lang="es-MX" sz="2800" b="1" dirty="0"/>
          </a:p>
          <a:p>
            <a:r>
              <a:rPr lang="es-MX" sz="2800" b="1" dirty="0" smtClean="0">
                <a:solidFill>
                  <a:srgbClr val="00B050"/>
                </a:solidFill>
              </a:rPr>
              <a:t>SPEI</a:t>
            </a:r>
            <a:r>
              <a:rPr lang="es-MX" sz="2800" b="1" dirty="0" smtClean="0"/>
              <a:t> </a:t>
            </a:r>
            <a:r>
              <a:rPr lang="es-MX" sz="2800" b="1" dirty="0"/>
              <a:t>hasta $100 mil </a:t>
            </a:r>
            <a:r>
              <a:rPr lang="es-MX" sz="2800" b="1" dirty="0" smtClean="0"/>
              <a:t>diarios.</a:t>
            </a:r>
            <a:endParaRPr lang="es-MX" sz="2800" b="1" dirty="0"/>
          </a:p>
          <a:p>
            <a:endParaRPr lang="es-MX" sz="2800" b="1" dirty="0" smtClean="0">
              <a:solidFill>
                <a:srgbClr val="00B050"/>
              </a:solidFill>
            </a:endParaRPr>
          </a:p>
          <a:p>
            <a:r>
              <a:rPr lang="es-MX" sz="2800" b="1" dirty="0" smtClean="0">
                <a:solidFill>
                  <a:srgbClr val="00B050"/>
                </a:solidFill>
              </a:rPr>
              <a:t>Padrón</a:t>
            </a:r>
            <a:r>
              <a:rPr lang="es-MX" sz="2800" b="1" dirty="0" smtClean="0"/>
              <a:t> </a:t>
            </a:r>
            <a:r>
              <a:rPr lang="es-MX" sz="2800" b="1" dirty="0"/>
              <a:t>de </a:t>
            </a:r>
            <a:r>
              <a:rPr lang="es-MX" sz="2800" b="1" dirty="0" smtClean="0"/>
              <a:t>proveedores.</a:t>
            </a:r>
            <a:endParaRPr lang="es-MX" sz="2800" b="1" dirty="0"/>
          </a:p>
        </p:txBody>
      </p:sp>
      <p:grpSp>
        <p:nvGrpSpPr>
          <p:cNvPr id="4" name="Grupo 8"/>
          <p:cNvGrpSpPr/>
          <p:nvPr/>
        </p:nvGrpSpPr>
        <p:grpSpPr>
          <a:xfrm>
            <a:off x="4788024" y="730043"/>
            <a:ext cx="3870587" cy="5907597"/>
            <a:chOff x="4788024" y="730043"/>
            <a:chExt cx="3870587" cy="5907597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88024" y="1124744"/>
              <a:ext cx="3870587" cy="5512896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</p:pic>
        <p:sp>
          <p:nvSpPr>
            <p:cNvPr id="3" name="Rectángulo 2"/>
            <p:cNvSpPr/>
            <p:nvPr/>
          </p:nvSpPr>
          <p:spPr>
            <a:xfrm>
              <a:off x="5729359" y="730043"/>
              <a:ext cx="19879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MX" b="1" dirty="0" smtClean="0">
                  <a:solidFill>
                    <a:srgbClr val="002060"/>
                  </a:solidFill>
                </a:rPr>
                <a:t>Formato requerido</a:t>
              </a:r>
              <a:endParaRPr lang="es-MX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0" name="20 Elipse"/>
          <p:cNvSpPr/>
          <p:nvPr/>
        </p:nvSpPr>
        <p:spPr>
          <a:xfrm>
            <a:off x="2843808" y="604272"/>
            <a:ext cx="1108004" cy="1040944"/>
          </a:xfrm>
          <a:prstGeom prst="ellipse">
            <a:avLst/>
          </a:prstGeom>
          <a:blipFill rotWithShape="0">
            <a:blip r:embed="rId4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-3347"/>
              <a:satOff val="612"/>
              <a:lumOff val="-22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52947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323528" y="914709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70C0"/>
                </a:solidFill>
              </a:rPr>
              <a:t>CAJEROS AUTOMÁTICOS:</a:t>
            </a:r>
          </a:p>
          <a:p>
            <a:endParaRPr lang="es-MX" sz="3600" b="1" dirty="0">
              <a:solidFill>
                <a:srgbClr val="0070C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b="1" dirty="0" smtClean="0">
                <a:solidFill>
                  <a:srgbClr val="002060"/>
                </a:solidFill>
              </a:rPr>
              <a:t>Bancomer </a:t>
            </a:r>
            <a:r>
              <a:rPr lang="es-MX" sz="3600" b="1" dirty="0" smtClean="0"/>
              <a:t>y cajeros </a:t>
            </a:r>
            <a:r>
              <a:rPr lang="es-MX" sz="3600" b="1" dirty="0"/>
              <a:t>de </a:t>
            </a:r>
            <a:r>
              <a:rPr lang="es-MX" sz="3600" b="1" dirty="0">
                <a:solidFill>
                  <a:srgbClr val="00B050"/>
                </a:solidFill>
              </a:rPr>
              <a:t>otros </a:t>
            </a:r>
            <a:r>
              <a:rPr lang="es-MX" sz="3600" b="1" dirty="0" smtClean="0">
                <a:solidFill>
                  <a:srgbClr val="00B050"/>
                </a:solidFill>
              </a:rPr>
              <a:t>Bancos</a:t>
            </a:r>
            <a:r>
              <a:rPr lang="es-MX" sz="3600" b="1" dirty="0" smtClean="0">
                <a:solidFill>
                  <a:srgbClr val="002060"/>
                </a:solidFill>
              </a:rPr>
              <a:t>.</a:t>
            </a:r>
            <a:endParaRPr lang="es-MX" sz="3600" b="1" dirty="0">
              <a:solidFill>
                <a:srgbClr val="002060"/>
              </a:solidFill>
            </a:endParaRPr>
          </a:p>
          <a:p>
            <a:endParaRPr lang="es-MX" sz="3600" b="1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b="1" dirty="0"/>
              <a:t>Retiros $7,500 </a:t>
            </a:r>
            <a:r>
              <a:rPr lang="es-MX" sz="3600" b="1" dirty="0">
                <a:solidFill>
                  <a:srgbClr val="00B050"/>
                </a:solidFill>
              </a:rPr>
              <a:t>diarios</a:t>
            </a:r>
            <a:r>
              <a:rPr lang="es-MX" sz="3600" b="1" dirty="0"/>
              <a:t>.</a:t>
            </a:r>
          </a:p>
          <a:p>
            <a:endParaRPr lang="es-MX" sz="3600" b="1" dirty="0"/>
          </a:p>
        </p:txBody>
      </p:sp>
      <p:sp>
        <p:nvSpPr>
          <p:cNvPr id="6" name="18 Elipse"/>
          <p:cNvSpPr/>
          <p:nvPr/>
        </p:nvSpPr>
        <p:spPr>
          <a:xfrm>
            <a:off x="5436096" y="521022"/>
            <a:ext cx="1224136" cy="1251794"/>
          </a:xfrm>
          <a:prstGeom prst="ellipse">
            <a:avLst/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87565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323528" y="914709"/>
            <a:ext cx="78488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70C0"/>
                </a:solidFill>
              </a:rPr>
              <a:t>PAGOS EN TERMINALES:</a:t>
            </a:r>
          </a:p>
          <a:p>
            <a:endParaRPr lang="es-MX" sz="4800" b="1" dirty="0">
              <a:solidFill>
                <a:srgbClr val="0070C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b="1" dirty="0"/>
              <a:t>Hasta </a:t>
            </a:r>
            <a:r>
              <a:rPr lang="es-MX" sz="3600" b="1" dirty="0">
                <a:solidFill>
                  <a:srgbClr val="00B050"/>
                </a:solidFill>
              </a:rPr>
              <a:t>$220 mil </a:t>
            </a:r>
            <a:r>
              <a:rPr lang="es-MX" sz="3600" b="1" dirty="0"/>
              <a:t>por transacción sin </a:t>
            </a:r>
            <a:r>
              <a:rPr lang="es-MX" sz="3600" b="1" dirty="0" smtClean="0"/>
              <a:t>límite mensual.</a:t>
            </a:r>
          </a:p>
          <a:p>
            <a:endParaRPr lang="es-MX" sz="3600" b="1" dirty="0"/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s-MX" sz="3600" b="1" dirty="0"/>
              <a:t>Giros </a:t>
            </a:r>
            <a:r>
              <a:rPr lang="es-MX" sz="3600" b="1" dirty="0">
                <a:solidFill>
                  <a:srgbClr val="00B050"/>
                </a:solidFill>
              </a:rPr>
              <a:t>restringidos</a:t>
            </a:r>
            <a:r>
              <a:rPr lang="es-MX" sz="3600" b="1" dirty="0"/>
              <a:t> en aerolíneas, hoteles, compra de vehículos, tiendas de ropa, restaurantes, etc. </a:t>
            </a:r>
          </a:p>
        </p:txBody>
      </p:sp>
      <p:sp>
        <p:nvSpPr>
          <p:cNvPr id="5" name="19 Elipse"/>
          <p:cNvSpPr/>
          <p:nvPr/>
        </p:nvSpPr>
        <p:spPr>
          <a:xfrm>
            <a:off x="5148064" y="396019"/>
            <a:ext cx="1595062" cy="1518432"/>
          </a:xfrm>
          <a:prstGeom prst="ellipse">
            <a:avLst/>
          </a:prstGeom>
          <a:blipFill rotWithShape="0">
            <a:blip r:embed="rId3" cstate="print"/>
            <a:stretch>
              <a:fillRect/>
            </a:stretch>
          </a:blip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-1674"/>
              <a:satOff val="306"/>
              <a:lumOff val="-111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16187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339752" y="1398548"/>
            <a:ext cx="648072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300" b="1" dirty="0"/>
              <a:t>Es </a:t>
            </a:r>
            <a:r>
              <a:rPr lang="es-MX" sz="2300" b="1" dirty="0" smtClean="0"/>
              <a:t>un </a:t>
            </a:r>
            <a:r>
              <a:rPr lang="es-MX" sz="2300" b="1" dirty="0"/>
              <a:t>medio </a:t>
            </a:r>
            <a:r>
              <a:rPr lang="es-MX" sz="2300" b="1" dirty="0" smtClean="0"/>
              <a:t>instrumentado por </a:t>
            </a:r>
            <a:r>
              <a:rPr lang="es-MX" sz="2300" b="1" dirty="0"/>
              <a:t>el </a:t>
            </a:r>
            <a:r>
              <a:rPr lang="es-MX" sz="2300" b="1" dirty="0">
                <a:solidFill>
                  <a:srgbClr val="008000"/>
                </a:solidFill>
              </a:rPr>
              <a:t>Gobierno </a:t>
            </a:r>
            <a:r>
              <a:rPr lang="es-MX" sz="2300" b="1" dirty="0" smtClean="0">
                <a:solidFill>
                  <a:srgbClr val="008000"/>
                </a:solidFill>
              </a:rPr>
              <a:t>Federal</a:t>
            </a:r>
            <a:endParaRPr lang="es-MX" sz="2300" b="1" dirty="0">
              <a:solidFill>
                <a:srgbClr val="008000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395257" y="1052736"/>
            <a:ext cx="1440160" cy="992642"/>
            <a:chOff x="4895830" y="2060558"/>
            <a:chExt cx="1861054" cy="1152128"/>
          </a:xfrm>
        </p:grpSpPr>
        <p:sp>
          <p:nvSpPr>
            <p:cNvPr id="8" name="Llamada ovalada 7"/>
            <p:cNvSpPr/>
            <p:nvPr/>
          </p:nvSpPr>
          <p:spPr>
            <a:xfrm>
              <a:off x="4932040" y="2060558"/>
              <a:ext cx="1824844" cy="1152128"/>
            </a:xfrm>
            <a:prstGeom prst="wedgeEllipseCallout">
              <a:avLst>
                <a:gd name="adj1" fmla="val 66521"/>
                <a:gd name="adj2" fmla="val 17404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4895830" y="2380528"/>
              <a:ext cx="1861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¿Qué es? 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2339752" y="2826381"/>
            <a:ext cx="61206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just">
              <a:defRPr sz="2300" b="1"/>
            </a:lvl1pPr>
          </a:lstStyle>
          <a:p>
            <a:r>
              <a:rPr lang="es-MX" dirty="0" smtClean="0"/>
              <a:t>Para </a:t>
            </a:r>
            <a:r>
              <a:rPr lang="es-MX" dirty="0"/>
              <a:t>mejorar la prestación del servicio </a:t>
            </a:r>
            <a:r>
              <a:rPr lang="es-MX" dirty="0" smtClean="0"/>
              <a:t>educativo</a:t>
            </a:r>
          </a:p>
          <a:p>
            <a:r>
              <a:rPr lang="es-MX" dirty="0" smtClean="0"/>
              <a:t>con </a:t>
            </a:r>
            <a:r>
              <a:rPr lang="es-MX" dirty="0">
                <a:solidFill>
                  <a:srgbClr val="008000"/>
                </a:solidFill>
              </a:rPr>
              <a:t>calidad </a:t>
            </a:r>
            <a:r>
              <a:rPr lang="es-MX" dirty="0"/>
              <a:t>y </a:t>
            </a:r>
            <a:r>
              <a:rPr lang="es-MX" dirty="0">
                <a:solidFill>
                  <a:srgbClr val="008000"/>
                </a:solidFill>
              </a:rPr>
              <a:t>equidad</a:t>
            </a:r>
            <a:r>
              <a:rPr lang="es-MX" dirty="0"/>
              <a:t>. </a:t>
            </a:r>
          </a:p>
        </p:txBody>
      </p:sp>
      <p:grpSp>
        <p:nvGrpSpPr>
          <p:cNvPr id="18" name="Grupo 17"/>
          <p:cNvGrpSpPr/>
          <p:nvPr/>
        </p:nvGrpSpPr>
        <p:grpSpPr>
          <a:xfrm>
            <a:off x="395257" y="2610357"/>
            <a:ext cx="1620997" cy="1106675"/>
            <a:chOff x="4895830" y="2060558"/>
            <a:chExt cx="1861054" cy="1284482"/>
          </a:xfrm>
        </p:grpSpPr>
        <p:sp>
          <p:nvSpPr>
            <p:cNvPr id="19" name="Llamada ovalada 18"/>
            <p:cNvSpPr/>
            <p:nvPr/>
          </p:nvSpPr>
          <p:spPr>
            <a:xfrm>
              <a:off x="4932040" y="2060558"/>
              <a:ext cx="1824844" cy="1152128"/>
            </a:xfrm>
            <a:prstGeom prst="wedgeEllipseCallout">
              <a:avLst>
                <a:gd name="adj1" fmla="val 66521"/>
                <a:gd name="adj2" fmla="val 17404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CuadroTexto 19"/>
            <p:cNvSpPr txBox="1"/>
            <p:nvPr/>
          </p:nvSpPr>
          <p:spPr>
            <a:xfrm>
              <a:off x="4895830" y="2380528"/>
              <a:ext cx="1861054" cy="964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¿Para qué? 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2339752" y="4356973"/>
            <a:ext cx="58947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just">
              <a:defRPr sz="2400" b="1"/>
            </a:lvl1pPr>
          </a:lstStyle>
          <a:p>
            <a:r>
              <a:rPr lang="es-MX" sz="2300" dirty="0" smtClean="0"/>
              <a:t>. Disminuir </a:t>
            </a:r>
            <a:r>
              <a:rPr lang="es-MX" sz="2300" dirty="0"/>
              <a:t>el rezago en las </a:t>
            </a:r>
            <a:r>
              <a:rPr lang="es-MX" sz="2300" dirty="0">
                <a:solidFill>
                  <a:srgbClr val="008000"/>
                </a:solidFill>
              </a:rPr>
              <a:t>condiciones físicas </a:t>
            </a:r>
            <a:r>
              <a:rPr lang="es-MX" sz="2300" dirty="0" smtClean="0">
                <a:solidFill>
                  <a:srgbClr val="008000"/>
                </a:solidFill>
              </a:rPr>
              <a:t>  </a:t>
            </a:r>
          </a:p>
          <a:p>
            <a:r>
              <a:rPr lang="es-MX" sz="2300" dirty="0">
                <a:solidFill>
                  <a:srgbClr val="006600"/>
                </a:solidFill>
              </a:rPr>
              <a:t> </a:t>
            </a:r>
            <a:r>
              <a:rPr lang="es-MX" sz="2300" dirty="0" smtClean="0">
                <a:solidFill>
                  <a:srgbClr val="006600"/>
                </a:solidFill>
              </a:rPr>
              <a:t> </a:t>
            </a:r>
            <a:r>
              <a:rPr lang="es-MX" sz="2300" dirty="0" smtClean="0"/>
              <a:t>de </a:t>
            </a:r>
            <a:r>
              <a:rPr lang="es-MX" sz="2300" dirty="0"/>
              <a:t>las escuelas públicas de educación </a:t>
            </a:r>
            <a:r>
              <a:rPr lang="es-MX" sz="2300" dirty="0" smtClean="0"/>
              <a:t>básica.</a:t>
            </a:r>
            <a:endParaRPr lang="es-MX" sz="23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339752" y="5293077"/>
            <a:ext cx="59046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300" b="1" dirty="0" smtClean="0"/>
              <a:t>. Fortalecer la </a:t>
            </a:r>
            <a:r>
              <a:rPr lang="es-MX" sz="2300" b="1" dirty="0" smtClean="0">
                <a:solidFill>
                  <a:srgbClr val="008000"/>
                </a:solidFill>
              </a:rPr>
              <a:t>autonomía </a:t>
            </a:r>
            <a:r>
              <a:rPr lang="es-MX" sz="2300" b="1" dirty="0">
                <a:solidFill>
                  <a:srgbClr val="008000"/>
                </a:solidFill>
              </a:rPr>
              <a:t>de </a:t>
            </a:r>
            <a:r>
              <a:rPr lang="es-MX" sz="2300" b="1" dirty="0" smtClean="0">
                <a:solidFill>
                  <a:srgbClr val="008000"/>
                </a:solidFill>
              </a:rPr>
              <a:t>gestión </a:t>
            </a:r>
            <a:r>
              <a:rPr lang="es-MX" sz="2300" b="1" dirty="0" smtClean="0"/>
              <a:t>de las   </a:t>
            </a:r>
          </a:p>
          <a:p>
            <a:pPr algn="just"/>
            <a:r>
              <a:rPr lang="es-MX" sz="2300" b="1" dirty="0"/>
              <a:t> </a:t>
            </a:r>
            <a:r>
              <a:rPr lang="es-MX" sz="2300" b="1" dirty="0" smtClean="0"/>
              <a:t> comunidades escolares.</a:t>
            </a:r>
          </a:p>
        </p:txBody>
      </p:sp>
      <p:grpSp>
        <p:nvGrpSpPr>
          <p:cNvPr id="21" name="Grupo 20"/>
          <p:cNvGrpSpPr/>
          <p:nvPr/>
        </p:nvGrpSpPr>
        <p:grpSpPr>
          <a:xfrm>
            <a:off x="395257" y="4437112"/>
            <a:ext cx="1620997" cy="1001129"/>
            <a:chOff x="4895830" y="2050707"/>
            <a:chExt cx="1861054" cy="1161979"/>
          </a:xfrm>
        </p:grpSpPr>
        <p:sp>
          <p:nvSpPr>
            <p:cNvPr id="22" name="Llamada ovalada 21"/>
            <p:cNvSpPr/>
            <p:nvPr/>
          </p:nvSpPr>
          <p:spPr>
            <a:xfrm>
              <a:off x="4932040" y="2060558"/>
              <a:ext cx="1824844" cy="1152128"/>
            </a:xfrm>
            <a:prstGeom prst="wedgeEllipseCallout">
              <a:avLst>
                <a:gd name="adj1" fmla="val 66521"/>
                <a:gd name="adj2" fmla="val 17404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4895830" y="2050707"/>
              <a:ext cx="1861054" cy="9645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¿Qué propone? 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2" name="Grupo 16"/>
          <p:cNvGrpSpPr/>
          <p:nvPr/>
        </p:nvGrpSpPr>
        <p:grpSpPr>
          <a:xfrm>
            <a:off x="2627784" y="908720"/>
            <a:ext cx="4176464" cy="2663917"/>
            <a:chOff x="4925870" y="2060557"/>
            <a:chExt cx="1861054" cy="3284212"/>
          </a:xfrm>
        </p:grpSpPr>
        <p:sp>
          <p:nvSpPr>
            <p:cNvPr id="18" name="Llamada ovalada 17"/>
            <p:cNvSpPr/>
            <p:nvPr/>
          </p:nvSpPr>
          <p:spPr>
            <a:xfrm>
              <a:off x="4932040" y="2060557"/>
              <a:ext cx="1824844" cy="3284212"/>
            </a:xfrm>
            <a:prstGeom prst="wedgeEllipseCallout">
              <a:avLst>
                <a:gd name="adj1" fmla="val -13515"/>
                <a:gd name="adj2" fmla="val 61574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4925870" y="2681984"/>
              <a:ext cx="1861054" cy="2238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¿Cómo nos informan</a:t>
              </a:r>
            </a:p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sobre </a:t>
              </a:r>
              <a:r>
                <a:rPr lang="es-MX" sz="2800" b="1" dirty="0">
                  <a:solidFill>
                    <a:schemeClr val="bg1"/>
                  </a:solidFill>
                </a:rPr>
                <a:t>los servicios </a:t>
              </a:r>
              <a:r>
                <a:rPr lang="es-MX" sz="2800" b="1" dirty="0" smtClean="0">
                  <a:solidFill>
                    <a:schemeClr val="bg1"/>
                  </a:solidFill>
                </a:rPr>
                <a:t>y movimientos de nuestra</a:t>
              </a:r>
            </a:p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tarjeta bancaria?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4083467"/>
            <a:ext cx="3600400" cy="184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3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251520" y="900332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Línea </a:t>
            </a:r>
            <a:r>
              <a:rPr lang="es-MX" sz="3600" b="1" dirty="0">
                <a:solidFill>
                  <a:srgbClr val="0070C0"/>
                </a:solidFill>
              </a:rPr>
              <a:t>Bancomer</a:t>
            </a:r>
            <a:r>
              <a:rPr lang="es-MX" sz="3600" b="1" dirty="0">
                <a:solidFill>
                  <a:srgbClr val="00B050"/>
                </a:solidFill>
              </a:rPr>
              <a:t> (Call Center 24 por 7):</a:t>
            </a:r>
          </a:p>
          <a:p>
            <a:r>
              <a:rPr lang="es-MX" sz="3200" b="1" dirty="0" smtClean="0"/>
              <a:t>Saldos, movimientos </a:t>
            </a:r>
            <a:r>
              <a:rPr lang="es-MX" sz="3200" b="1" dirty="0"/>
              <a:t>y solicitud de reemplazo por robo o extravío</a:t>
            </a:r>
            <a:r>
              <a:rPr lang="es-MX" sz="3200" b="1" dirty="0" smtClean="0"/>
              <a:t>.</a:t>
            </a:r>
            <a:endParaRPr lang="es-MX" sz="3200" b="1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341397" y="5464147"/>
            <a:ext cx="1509296" cy="1247209"/>
          </a:xfrm>
          <a:prstGeom prst="rect">
            <a:avLst/>
          </a:prstGeom>
        </p:spPr>
      </p:pic>
      <p:grpSp>
        <p:nvGrpSpPr>
          <p:cNvPr id="2" name="Grupo 31"/>
          <p:cNvGrpSpPr/>
          <p:nvPr/>
        </p:nvGrpSpPr>
        <p:grpSpPr>
          <a:xfrm>
            <a:off x="6902878" y="4344957"/>
            <a:ext cx="2033972" cy="997513"/>
            <a:chOff x="4895830" y="2060557"/>
            <a:chExt cx="1861054" cy="3284212"/>
          </a:xfrm>
        </p:grpSpPr>
        <p:sp>
          <p:nvSpPr>
            <p:cNvPr id="33" name="Llamada ovalada 32"/>
            <p:cNvSpPr/>
            <p:nvPr/>
          </p:nvSpPr>
          <p:spPr>
            <a:xfrm>
              <a:off x="4932040" y="2060557"/>
              <a:ext cx="1824844" cy="3284212"/>
            </a:xfrm>
            <a:prstGeom prst="wedgeEllipseCallout">
              <a:avLst>
                <a:gd name="adj1" fmla="val 16588"/>
                <a:gd name="adj2" fmla="val 69773"/>
              </a:avLst>
            </a:prstGeom>
            <a:solidFill>
              <a:srgbClr val="0070C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4895830" y="2278725"/>
              <a:ext cx="1861054" cy="1986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PARA EL</a:t>
              </a:r>
            </a:p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DIRECTOR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CuadroTexto 34"/>
          <p:cNvSpPr txBox="1"/>
          <p:nvPr/>
        </p:nvSpPr>
        <p:spPr>
          <a:xfrm>
            <a:off x="467544" y="3068960"/>
            <a:ext cx="64087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Línea </a:t>
            </a:r>
            <a:r>
              <a:rPr lang="es-MX" sz="3600" b="1" dirty="0">
                <a:solidFill>
                  <a:srgbClr val="00B050"/>
                </a:solidFill>
              </a:rPr>
              <a:t>dedicada al </a:t>
            </a:r>
            <a:r>
              <a:rPr lang="es-MX" sz="3600" b="1" dirty="0" smtClean="0">
                <a:solidFill>
                  <a:srgbClr val="00B050"/>
                </a:solidFill>
              </a:rPr>
              <a:t>Programa:</a:t>
            </a:r>
          </a:p>
          <a:p>
            <a:r>
              <a:rPr lang="es-MX" sz="3200" b="1" dirty="0" smtClean="0"/>
              <a:t>Atención </a:t>
            </a:r>
            <a:r>
              <a:rPr lang="es-MX" sz="3200" b="1" dirty="0"/>
              <a:t>a quejas o problemáticas.</a:t>
            </a:r>
          </a:p>
        </p:txBody>
      </p:sp>
    </p:spTree>
    <p:extLst>
      <p:ext uri="{BB962C8B-B14F-4D97-AF65-F5344CB8AC3E}">
        <p14:creationId xmlns:p14="http://schemas.microsoft.com/office/powerpoint/2010/main" val="27225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2123728" y="908720"/>
            <a:ext cx="6120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smtClean="0"/>
              <a:t>Envío </a:t>
            </a:r>
            <a:r>
              <a:rPr lang="es-MX" sz="3400" b="1" dirty="0"/>
              <a:t>de </a:t>
            </a:r>
            <a:r>
              <a:rPr lang="es-MX" sz="3400" b="1" dirty="0" smtClean="0">
                <a:solidFill>
                  <a:srgbClr val="00B050"/>
                </a:solidFill>
              </a:rPr>
              <a:t>estado </a:t>
            </a:r>
            <a:r>
              <a:rPr lang="es-MX" sz="3400" b="1" dirty="0">
                <a:solidFill>
                  <a:srgbClr val="00B050"/>
                </a:solidFill>
              </a:rPr>
              <a:t>de cuenta </a:t>
            </a:r>
            <a:r>
              <a:rPr lang="es-MX" sz="3400" b="1" dirty="0" smtClean="0"/>
              <a:t>al </a:t>
            </a:r>
            <a:r>
              <a:rPr lang="es-MX" sz="3400" b="1" dirty="0"/>
              <a:t>correo electrónico </a:t>
            </a:r>
            <a:r>
              <a:rPr lang="es-MX" sz="3400" b="1" dirty="0" smtClean="0"/>
              <a:t>del Pdte. </a:t>
            </a:r>
            <a:r>
              <a:rPr lang="es-MX" sz="3400" b="1" dirty="0"/>
              <a:t>del </a:t>
            </a:r>
            <a:r>
              <a:rPr lang="es-MX" sz="3400" b="1" dirty="0" smtClean="0">
                <a:solidFill>
                  <a:srgbClr val="00B050"/>
                </a:solidFill>
              </a:rPr>
              <a:t>CEPS</a:t>
            </a:r>
            <a:r>
              <a:rPr lang="es-MX" sz="3400" b="1" dirty="0" smtClean="0"/>
              <a:t>. </a:t>
            </a:r>
            <a:endParaRPr lang="es-MX" sz="3400" b="1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341397" y="5464147"/>
            <a:ext cx="1509296" cy="1247209"/>
          </a:xfrm>
          <a:prstGeom prst="rect">
            <a:avLst/>
          </a:prstGeom>
        </p:spPr>
      </p:pic>
      <p:grpSp>
        <p:nvGrpSpPr>
          <p:cNvPr id="3" name="Grupo 31"/>
          <p:cNvGrpSpPr/>
          <p:nvPr/>
        </p:nvGrpSpPr>
        <p:grpSpPr>
          <a:xfrm>
            <a:off x="6902878" y="4199087"/>
            <a:ext cx="2033972" cy="1143384"/>
            <a:chOff x="4895830" y="2060557"/>
            <a:chExt cx="1861054" cy="3284212"/>
          </a:xfrm>
        </p:grpSpPr>
        <p:sp>
          <p:nvSpPr>
            <p:cNvPr id="33" name="Llamada ovalada 32"/>
            <p:cNvSpPr/>
            <p:nvPr/>
          </p:nvSpPr>
          <p:spPr>
            <a:xfrm>
              <a:off x="4932040" y="2060557"/>
              <a:ext cx="1824844" cy="3284212"/>
            </a:xfrm>
            <a:prstGeom prst="wedgeEllipseCallout">
              <a:avLst>
                <a:gd name="adj1" fmla="val 16588"/>
                <a:gd name="adj2" fmla="val 69773"/>
              </a:avLst>
            </a:prstGeom>
            <a:solidFill>
              <a:srgbClr val="0070C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4895830" y="2334675"/>
              <a:ext cx="1861054" cy="2735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PARA LA</a:t>
              </a:r>
            </a:p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COMUNIDAD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CuadroTexto 34"/>
          <p:cNvSpPr txBox="1"/>
          <p:nvPr/>
        </p:nvSpPr>
        <p:spPr>
          <a:xfrm>
            <a:off x="2116136" y="2981279"/>
            <a:ext cx="522526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400" b="1" dirty="0" smtClean="0"/>
              <a:t>Envío </a:t>
            </a:r>
            <a:r>
              <a:rPr lang="es-MX" sz="3400" b="1" dirty="0"/>
              <a:t>de </a:t>
            </a:r>
            <a:r>
              <a:rPr lang="es-MX" sz="3400" b="1" dirty="0">
                <a:solidFill>
                  <a:srgbClr val="00B050"/>
                </a:solidFill>
              </a:rPr>
              <a:t>estado de cuenta </a:t>
            </a:r>
            <a:r>
              <a:rPr lang="es-MX" sz="3400" b="1" dirty="0"/>
              <a:t>impreso a la </a:t>
            </a:r>
            <a:r>
              <a:rPr lang="es-MX" sz="3400" b="1" dirty="0">
                <a:solidFill>
                  <a:srgbClr val="00B050"/>
                </a:solidFill>
              </a:rPr>
              <a:t>Escuela</a:t>
            </a:r>
            <a:r>
              <a:rPr lang="es-MX" sz="3400" b="1" dirty="0"/>
              <a:t>.</a:t>
            </a:r>
          </a:p>
        </p:txBody>
      </p:sp>
      <p:grpSp>
        <p:nvGrpSpPr>
          <p:cNvPr id="4" name="Grupo 2"/>
          <p:cNvGrpSpPr/>
          <p:nvPr/>
        </p:nvGrpSpPr>
        <p:grpSpPr>
          <a:xfrm>
            <a:off x="559672" y="288579"/>
            <a:ext cx="1403463" cy="4269911"/>
            <a:chOff x="559672" y="288579"/>
            <a:chExt cx="1403463" cy="4269911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840785">
              <a:off x="649814" y="288579"/>
              <a:ext cx="1313321" cy="1679778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9929813">
              <a:off x="567263" y="1475601"/>
              <a:ext cx="1313321" cy="1679778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800595">
              <a:off x="559672" y="2878712"/>
              <a:ext cx="1313321" cy="1679778"/>
            </a:xfrm>
            <a:prstGeom prst="rect">
              <a:avLst/>
            </a:prstGeom>
          </p:spPr>
        </p:pic>
      </p:grpSp>
      <p:grpSp>
        <p:nvGrpSpPr>
          <p:cNvPr id="5" name="Grupo 3"/>
          <p:cNvGrpSpPr/>
          <p:nvPr/>
        </p:nvGrpSpPr>
        <p:grpSpPr>
          <a:xfrm>
            <a:off x="539567" y="4853358"/>
            <a:ext cx="6863893" cy="1661993"/>
            <a:chOff x="539567" y="4853358"/>
            <a:chExt cx="6863893" cy="1661993"/>
          </a:xfrm>
        </p:grpSpPr>
        <p:sp>
          <p:nvSpPr>
            <p:cNvPr id="38" name="CuadroTexto 37"/>
            <p:cNvSpPr txBox="1"/>
            <p:nvPr/>
          </p:nvSpPr>
          <p:spPr>
            <a:xfrm>
              <a:off x="2054071" y="4853358"/>
              <a:ext cx="5349389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3400" b="1" dirty="0" smtClean="0">
                  <a:solidFill>
                    <a:srgbClr val="00B050"/>
                  </a:solidFill>
                </a:rPr>
                <a:t>Mensaje</a:t>
              </a:r>
              <a:r>
                <a:rPr lang="es-MX" sz="3400" b="1" dirty="0" smtClean="0"/>
                <a:t> al </a:t>
              </a:r>
              <a:r>
                <a:rPr lang="es-MX" sz="3400" b="1" dirty="0">
                  <a:solidFill>
                    <a:srgbClr val="00B050"/>
                  </a:solidFill>
                </a:rPr>
                <a:t>celular</a:t>
              </a:r>
              <a:r>
                <a:rPr lang="es-MX" sz="3400" b="1" dirty="0"/>
                <a:t> </a:t>
              </a:r>
              <a:r>
                <a:rPr lang="es-MX" sz="3400" b="1" dirty="0" smtClean="0"/>
                <a:t>del</a:t>
              </a:r>
            </a:p>
            <a:p>
              <a:r>
                <a:rPr lang="es-MX" sz="3400" b="1" dirty="0" smtClean="0"/>
                <a:t>Pdte. del CEPS en </a:t>
              </a:r>
              <a:r>
                <a:rPr lang="es-MX" sz="3400" b="1" dirty="0"/>
                <a:t>cada </a:t>
              </a:r>
              <a:r>
                <a:rPr lang="es-MX" sz="3400" b="1" dirty="0" smtClean="0">
                  <a:solidFill>
                    <a:srgbClr val="00B050"/>
                  </a:solidFill>
                </a:rPr>
                <a:t>movimiento</a:t>
              </a:r>
              <a:r>
                <a:rPr lang="es-MX" sz="3400" b="1" dirty="0" smtClean="0"/>
                <a:t>.</a:t>
              </a:r>
              <a:endParaRPr lang="es-MX" sz="3400" b="1" dirty="0"/>
            </a:p>
          </p:txBody>
        </p:sp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flipH="1">
              <a:off x="539567" y="4866489"/>
              <a:ext cx="1514504" cy="16261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986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6732240" y="476672"/>
            <a:ext cx="1944216" cy="122413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7" name="CuadroTexto 10"/>
          <p:cNvSpPr txBox="1"/>
          <p:nvPr/>
        </p:nvSpPr>
        <p:spPr>
          <a:xfrm>
            <a:off x="683568" y="2060848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EJERCICIO DEL RECURSO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(FACTURACIÓN Y EVIDENCIAS FOTOGRÁFICAS) PROGRAMA DE LA REFORMA EDUCATIVA</a:t>
            </a:r>
          </a:p>
          <a:p>
            <a:pPr algn="ctr"/>
            <a:r>
              <a:rPr lang="es-MX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CICLO ESCOLAR 2015-2016</a:t>
            </a:r>
            <a:endParaRPr lang="es-MX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Imagen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419871"/>
            <a:ext cx="4536504" cy="2321497"/>
          </a:xfrm>
          <a:prstGeom prst="rect">
            <a:avLst/>
          </a:prstGeom>
        </p:spPr>
      </p:pic>
      <p:pic>
        <p:nvPicPr>
          <p:cNvPr id="21" name="Imagen 4" descr="Descripción: Copia de logo nuev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496596" cy="101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00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3" name="CuadroTexto 12"/>
          <p:cNvSpPr txBox="1"/>
          <p:nvPr/>
        </p:nvSpPr>
        <p:spPr>
          <a:xfrm>
            <a:off x="251520" y="90033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1. FACTURAS EN ARCHIVO ELECTRÓNICO, ARCHIVO EN PDF.</a:t>
            </a:r>
            <a:endParaRPr lang="es-MX" sz="3200" b="1" dirty="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5517232"/>
            <a:ext cx="1509296" cy="1247209"/>
          </a:xfrm>
          <a:prstGeom prst="rect">
            <a:avLst/>
          </a:prstGeom>
        </p:spPr>
      </p:pic>
      <p:grpSp>
        <p:nvGrpSpPr>
          <p:cNvPr id="2" name="Grupo 31"/>
          <p:cNvGrpSpPr/>
          <p:nvPr/>
        </p:nvGrpSpPr>
        <p:grpSpPr>
          <a:xfrm>
            <a:off x="4427984" y="3212976"/>
            <a:ext cx="4004810" cy="2057486"/>
            <a:chOff x="4895830" y="2060557"/>
            <a:chExt cx="1861054" cy="3284212"/>
          </a:xfrm>
        </p:grpSpPr>
        <p:sp>
          <p:nvSpPr>
            <p:cNvPr id="33" name="Llamada ovalada 32"/>
            <p:cNvSpPr/>
            <p:nvPr/>
          </p:nvSpPr>
          <p:spPr>
            <a:xfrm>
              <a:off x="4932040" y="2060557"/>
              <a:ext cx="1824844" cy="3284212"/>
            </a:xfrm>
            <a:prstGeom prst="wedgeEllipseCallout">
              <a:avLst>
                <a:gd name="adj1" fmla="val 16588"/>
                <a:gd name="adj2" fmla="val 69773"/>
              </a:avLst>
            </a:prstGeom>
            <a:solidFill>
              <a:srgbClr val="0070C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CuadroTexto 33"/>
            <p:cNvSpPr txBox="1"/>
            <p:nvPr/>
          </p:nvSpPr>
          <p:spPr>
            <a:xfrm>
              <a:off x="4895830" y="2788203"/>
              <a:ext cx="1861054" cy="1915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¿QUÉ SE REQUIERE PARA COMPROBAR EL EJERCICIO DEL RECURSO?</a:t>
              </a:r>
              <a:endParaRPr lang="es-MX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uadroTexto 12"/>
          <p:cNvSpPr txBox="1"/>
          <p:nvPr/>
        </p:nvSpPr>
        <p:spPr>
          <a:xfrm>
            <a:off x="251520" y="2566645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2. ARCHIVO XML DE TODAS LAS FACTURAS</a:t>
            </a:r>
            <a:endParaRPr lang="es-MX" sz="3200" b="1" dirty="0"/>
          </a:p>
        </p:txBody>
      </p:sp>
      <p:sp>
        <p:nvSpPr>
          <p:cNvPr id="11" name="CuadroTexto 12"/>
          <p:cNvSpPr txBox="1"/>
          <p:nvPr/>
        </p:nvSpPr>
        <p:spPr>
          <a:xfrm>
            <a:off x="323528" y="4316903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</a:rPr>
              <a:t>3. EVIDENCIAS</a:t>
            </a:r>
          </a:p>
          <a:p>
            <a:r>
              <a:rPr lang="es-MX" sz="3600" b="1" dirty="0" smtClean="0">
                <a:solidFill>
                  <a:srgbClr val="00B050"/>
                </a:solidFill>
              </a:rPr>
              <a:t>FOTOGRÁFICAS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27225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99592" y="1196752"/>
            <a:ext cx="5918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800" dirty="0"/>
              <a:t>La Cédula de Identificación Fiscal, será: </a:t>
            </a:r>
          </a:p>
        </p:txBody>
      </p:sp>
      <p:sp>
        <p:nvSpPr>
          <p:cNvPr id="6" name="5 Subtítulo"/>
          <p:cNvSpPr txBox="1">
            <a:spLocks/>
          </p:cNvSpPr>
          <p:nvPr/>
        </p:nvSpPr>
        <p:spPr>
          <a:xfrm>
            <a:off x="1187624" y="188640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4000" b="1" dirty="0" smtClean="0">
                <a:solidFill>
                  <a:schemeClr val="bg1">
                    <a:lumMod val="50000"/>
                  </a:schemeClr>
                </a:solidFill>
              </a:rPr>
              <a:t>FACTURACIÓN</a:t>
            </a:r>
            <a:endParaRPr lang="es-E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24" y="2002071"/>
            <a:ext cx="6069864" cy="308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Elipse"/>
          <p:cNvSpPr/>
          <p:nvPr/>
        </p:nvSpPr>
        <p:spPr>
          <a:xfrm>
            <a:off x="3866867" y="2771754"/>
            <a:ext cx="1795403" cy="7742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 de flecha"/>
          <p:cNvCxnSpPr/>
          <p:nvPr/>
        </p:nvCxnSpPr>
        <p:spPr>
          <a:xfrm flipH="1">
            <a:off x="5572315" y="2002071"/>
            <a:ext cx="1479072" cy="1012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147336" y="1720930"/>
            <a:ext cx="1130439" cy="381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RFC</a:t>
            </a:r>
            <a:endParaRPr lang="es-MX" sz="2400" b="1" dirty="0"/>
          </a:p>
        </p:txBody>
      </p:sp>
      <p:sp>
        <p:nvSpPr>
          <p:cNvPr id="12" name="11 Elipse"/>
          <p:cNvSpPr/>
          <p:nvPr/>
        </p:nvSpPr>
        <p:spPr>
          <a:xfrm>
            <a:off x="3081297" y="3610104"/>
            <a:ext cx="3230554" cy="5472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3" name="12 Conector recto de flecha"/>
          <p:cNvCxnSpPr/>
          <p:nvPr/>
        </p:nvCxnSpPr>
        <p:spPr>
          <a:xfrm flipH="1">
            <a:off x="5991721" y="3610104"/>
            <a:ext cx="739536" cy="358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6792985" y="3355073"/>
            <a:ext cx="2171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NOMBRE</a:t>
            </a:r>
            <a:endParaRPr lang="es-MX" sz="2400" b="1" dirty="0"/>
          </a:p>
        </p:txBody>
      </p:sp>
      <p:sp>
        <p:nvSpPr>
          <p:cNvPr id="16" name="15 Rectángulo"/>
          <p:cNvSpPr/>
          <p:nvPr/>
        </p:nvSpPr>
        <p:spPr>
          <a:xfrm>
            <a:off x="539552" y="5301208"/>
            <a:ext cx="79603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De conformidad con lo señalado en el artículo 29 A del Código Fiscal de la Federación, </a:t>
            </a:r>
            <a:r>
              <a:rPr lang="es-MX" b="1" i="1" u="sng" dirty="0"/>
              <a:t>el domicilio no es un requisito fiscal, por lo que, en la documentación comprobante que se emita, se podrá poner el domicilio de la escuela.</a:t>
            </a:r>
          </a:p>
        </p:txBody>
      </p:sp>
      <p:pic>
        <p:nvPicPr>
          <p:cNvPr id="14" name="Imagen 7"/>
          <p:cNvPicPr>
            <a:picLocks noChangeAspect="1"/>
          </p:cNvPicPr>
          <p:nvPr/>
        </p:nvPicPr>
        <p:blipFill rotWithShape="1">
          <a:blip r:embed="rId3" cstate="print"/>
          <a:srcRect l="12916" t="21743" r="13607" b="42702"/>
          <a:stretch/>
        </p:blipFill>
        <p:spPr>
          <a:xfrm>
            <a:off x="7919864" y="-27384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95548815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59" y="150912"/>
            <a:ext cx="1709737" cy="685800"/>
          </a:xfrm>
          <a:prstGeom prst="rect">
            <a:avLst/>
          </a:prstGeom>
          <a:noFill/>
        </p:spPr>
      </p:pic>
      <p:sp>
        <p:nvSpPr>
          <p:cNvPr id="15" name="14 Título"/>
          <p:cNvSpPr>
            <a:spLocks noGrp="1"/>
          </p:cNvSpPr>
          <p:nvPr>
            <p:ph type="title"/>
          </p:nvPr>
        </p:nvSpPr>
        <p:spPr>
          <a:xfrm>
            <a:off x="518864" y="634678"/>
            <a:ext cx="8229600" cy="922114"/>
          </a:xfrm>
        </p:spPr>
        <p:txBody>
          <a:bodyPr/>
          <a:lstStyle/>
          <a:p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Características de la factura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15 Marcador de contenido"/>
          <p:cNvSpPr>
            <a:spLocks noGrp="1"/>
          </p:cNvSpPr>
          <p:nvPr>
            <p:ph idx="1"/>
          </p:nvPr>
        </p:nvSpPr>
        <p:spPr>
          <a:xfrm>
            <a:off x="457200" y="1888232"/>
            <a:ext cx="6779096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600" dirty="0" smtClean="0"/>
              <a:t>Datos correctos del </a:t>
            </a:r>
            <a:r>
              <a:rPr lang="es-ES" sz="2600" dirty="0" smtClean="0">
                <a:hlinkClick r:id="rId3" action="ppaction://hlinkpres?slideindex=1&amp;slidetitle="/>
              </a:rPr>
              <a:t>RFC</a:t>
            </a:r>
            <a:endParaRPr lang="es-ES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Fecha de expedición (a partir del depósito)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Lugar de Expedición (Yucatán)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Contenido (que se especifique lo adquirido)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Total de la factura (subtotal, IVA desglosado y total)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Datos completos fiscales del emisor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Ligas digitales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Forma de pago</a:t>
            </a:r>
          </a:p>
        </p:txBody>
      </p:sp>
      <p:pic>
        <p:nvPicPr>
          <p:cNvPr id="6" name="Imagen 7"/>
          <p:cNvPicPr>
            <a:picLocks noChangeAspect="1"/>
          </p:cNvPicPr>
          <p:nvPr/>
        </p:nvPicPr>
        <p:blipFill rotWithShape="1">
          <a:blip r:embed="rId4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528419191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OBSERVACIONES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 adquisición o contratación de servicios se justifica exclusivamente con</a:t>
            </a:r>
            <a:r>
              <a:rPr lang="es-ES" sz="2800" dirty="0" smtClean="0"/>
              <a:t> </a:t>
            </a:r>
            <a:r>
              <a:rPr lang="es-ES" sz="2800" b="1" i="1" u="sng" dirty="0" smtClean="0"/>
              <a:t>facturas </a:t>
            </a:r>
            <a:r>
              <a:rPr lang="es-ES" sz="2400" dirty="0" smtClean="0"/>
              <a:t>(IVA desglosado)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Solo se aceptan </a:t>
            </a:r>
            <a:r>
              <a:rPr lang="es-ES" sz="2800" b="1" i="1" u="sng" dirty="0" smtClean="0"/>
              <a:t>facturas electrónicas</a:t>
            </a:r>
            <a:endParaRPr lang="es-ES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Todas las facturas deben ser del </a:t>
            </a:r>
            <a:r>
              <a:rPr lang="es-ES" sz="2800" b="1" i="1" u="sng" dirty="0" smtClean="0"/>
              <a:t>Estado de Yucatán</a:t>
            </a:r>
            <a:endParaRPr lang="es-ES" sz="2400" b="1" i="1" u="sng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Todas las compras deben realizarse en establecimientos oficiales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800" b="1" u="sng" dirty="0" smtClean="0"/>
              <a:t>No</a:t>
            </a:r>
            <a:r>
              <a:rPr lang="es-ES" sz="2400" dirty="0" smtClean="0"/>
              <a:t> se aceptan notas de venta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800" b="1" u="sng" dirty="0" smtClean="0"/>
              <a:t>No</a:t>
            </a:r>
            <a:r>
              <a:rPr lang="es-ES" sz="2400" dirty="0" smtClean="0"/>
              <a:t> se aceptan recibos de honorarios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Las facturas deben estar separada por componente (COMPONENTE 1 Y COMPONENTE 2)</a:t>
            </a:r>
          </a:p>
        </p:txBody>
      </p:sp>
      <p:pic>
        <p:nvPicPr>
          <p:cNvPr id="8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pic>
        <p:nvPicPr>
          <p:cNvPr id="5" name="Imagen 7"/>
          <p:cNvPicPr>
            <a:picLocks noChangeAspect="1"/>
          </p:cNvPicPr>
          <p:nvPr/>
        </p:nvPicPr>
        <p:blipFill rotWithShape="1">
          <a:blip r:embed="rId3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63959051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15" name="CuadroTexto 14"/>
          <p:cNvSpPr txBox="1"/>
          <p:nvPr/>
        </p:nvSpPr>
        <p:spPr>
          <a:xfrm>
            <a:off x="611560" y="1052736"/>
            <a:ext cx="76328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algn="just">
              <a:defRPr sz="2300" b="1"/>
            </a:lvl1pPr>
          </a:lstStyle>
          <a:p>
            <a:pPr algn="ctr"/>
            <a:r>
              <a:rPr lang="es-MX" sz="3200" dirty="0">
                <a:solidFill>
                  <a:srgbClr val="006600"/>
                </a:solidFill>
              </a:rPr>
              <a:t/>
            </a:r>
            <a:br>
              <a:rPr lang="es-MX" sz="3200" dirty="0">
                <a:solidFill>
                  <a:srgbClr val="006600"/>
                </a:solidFill>
              </a:rPr>
            </a:br>
            <a:r>
              <a:rPr lang="es-MX" sz="3400" dirty="0">
                <a:solidFill>
                  <a:srgbClr val="006600"/>
                </a:solidFill>
              </a:rPr>
              <a:t>“Este Programa es </a:t>
            </a:r>
            <a:r>
              <a:rPr lang="es-MX" sz="3400" dirty="0" smtClean="0">
                <a:solidFill>
                  <a:srgbClr val="006600"/>
                </a:solidFill>
              </a:rPr>
              <a:t>público,</a:t>
            </a:r>
          </a:p>
          <a:p>
            <a:pPr algn="ctr"/>
            <a:r>
              <a:rPr lang="es-MX" sz="3400" dirty="0" smtClean="0">
                <a:solidFill>
                  <a:srgbClr val="006600"/>
                </a:solidFill>
              </a:rPr>
              <a:t>ajeno </a:t>
            </a:r>
            <a:r>
              <a:rPr lang="es-MX" sz="3400" dirty="0">
                <a:solidFill>
                  <a:srgbClr val="006600"/>
                </a:solidFill>
              </a:rPr>
              <a:t>a cualquier partido político.</a:t>
            </a:r>
          </a:p>
          <a:p>
            <a:pPr algn="ctr"/>
            <a:r>
              <a:rPr lang="es-MX" sz="3400" dirty="0">
                <a:solidFill>
                  <a:srgbClr val="006600"/>
                </a:solidFill>
              </a:rPr>
              <a:t>Queda prohibido el </a:t>
            </a:r>
            <a:r>
              <a:rPr lang="es-MX" sz="3400" dirty="0" smtClean="0">
                <a:solidFill>
                  <a:srgbClr val="006600"/>
                </a:solidFill>
              </a:rPr>
              <a:t>uso</a:t>
            </a:r>
          </a:p>
          <a:p>
            <a:pPr algn="ctr"/>
            <a:r>
              <a:rPr lang="es-MX" sz="3400" dirty="0" smtClean="0">
                <a:solidFill>
                  <a:srgbClr val="006600"/>
                </a:solidFill>
              </a:rPr>
              <a:t>para </a:t>
            </a:r>
            <a:r>
              <a:rPr lang="es-MX" sz="3400" dirty="0">
                <a:solidFill>
                  <a:srgbClr val="006600"/>
                </a:solidFill>
              </a:rPr>
              <a:t>fines distintos al desarrollo social</a:t>
            </a:r>
            <a:r>
              <a:rPr lang="es-MX" sz="3400" dirty="0" smtClean="0">
                <a:solidFill>
                  <a:srgbClr val="006600"/>
                </a:solidFill>
              </a:rPr>
              <a:t>”.</a:t>
            </a:r>
          </a:p>
          <a:p>
            <a:pPr algn="ctr"/>
            <a:endParaRPr lang="es-MX" sz="3200" dirty="0">
              <a:solidFill>
                <a:srgbClr val="006600"/>
              </a:solidFill>
            </a:endParaRPr>
          </a:p>
          <a:p>
            <a:pPr algn="ctr"/>
            <a:endParaRPr lang="es-MX" sz="3200" dirty="0">
              <a:solidFill>
                <a:srgbClr val="006600"/>
              </a:solidFill>
            </a:endParaRPr>
          </a:p>
          <a:p>
            <a:pPr algn="ctr"/>
            <a:r>
              <a:rPr lang="es-MX" sz="2400" dirty="0">
                <a:solidFill>
                  <a:srgbClr val="006600"/>
                </a:solidFill>
              </a:rPr>
              <a:t>Este Programa es financiado con recursos del</a:t>
            </a:r>
          </a:p>
          <a:p>
            <a:pPr algn="ctr"/>
            <a:r>
              <a:rPr lang="es-MX" sz="2400" dirty="0">
                <a:solidFill>
                  <a:srgbClr val="006600"/>
                </a:solidFill>
              </a:rPr>
              <a:t>PROGRAMA DE LA REFORMA EDUCATIVA</a:t>
            </a:r>
          </a:p>
          <a:p>
            <a:pPr algn="ctr"/>
            <a:r>
              <a:rPr lang="es-MX" sz="2400" dirty="0" smtClean="0">
                <a:solidFill>
                  <a:srgbClr val="006600"/>
                </a:solidFill>
              </a:rPr>
              <a:t>CICLO </a:t>
            </a:r>
            <a:r>
              <a:rPr lang="es-MX" sz="2400" dirty="0">
                <a:solidFill>
                  <a:srgbClr val="006600"/>
                </a:solidFill>
              </a:rPr>
              <a:t>ESCOLAR 2015 - 2016</a:t>
            </a:r>
            <a:endParaRPr 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360802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899592" y="1268760"/>
            <a:ext cx="7144644" cy="4498478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0233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059832" y="1484784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A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 Comunidades escolares </a:t>
            </a:r>
            <a:r>
              <a:rPr lang="es-MX" sz="2800" b="1" dirty="0" smtClean="0"/>
              <a:t>que tienen en su escuela muchas </a:t>
            </a:r>
            <a:r>
              <a:rPr lang="es-MX" sz="2800" b="1" dirty="0" smtClean="0">
                <a:solidFill>
                  <a:srgbClr val="00B050"/>
                </a:solidFill>
              </a:rPr>
              <a:t>carencias físicas </a:t>
            </a:r>
            <a:r>
              <a:rPr lang="es-MX" sz="2800" b="1" dirty="0" smtClean="0"/>
              <a:t>y de </a:t>
            </a:r>
            <a:r>
              <a:rPr lang="es-MX" sz="2800" b="1" dirty="0" smtClean="0">
                <a:solidFill>
                  <a:srgbClr val="00B050"/>
                </a:solidFill>
              </a:rPr>
              <a:t>equipamiento</a:t>
            </a:r>
            <a:r>
              <a:rPr lang="es-MX" sz="2800" b="1" dirty="0" smtClean="0"/>
              <a:t>.</a:t>
            </a:r>
            <a:endParaRPr lang="es-MX" sz="2800" b="1" dirty="0">
              <a:solidFill>
                <a:srgbClr val="008000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251520" y="363669"/>
            <a:ext cx="2088233" cy="1561817"/>
            <a:chOff x="4895830" y="2060557"/>
            <a:chExt cx="1861054" cy="2390715"/>
          </a:xfrm>
        </p:grpSpPr>
        <p:sp>
          <p:nvSpPr>
            <p:cNvPr id="8" name="Llamada ovalada 7"/>
            <p:cNvSpPr/>
            <p:nvPr/>
          </p:nvSpPr>
          <p:spPr>
            <a:xfrm>
              <a:off x="4932040" y="2060557"/>
              <a:ext cx="1824844" cy="2390715"/>
            </a:xfrm>
            <a:prstGeom prst="wedgeEllipseCallout">
              <a:avLst>
                <a:gd name="adj1" fmla="val 66521"/>
                <a:gd name="adj2" fmla="val 3786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4895830" y="2565151"/>
              <a:ext cx="1861054" cy="1337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¿A quiénes</a:t>
              </a:r>
            </a:p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apoya?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CuadroTexto 15"/>
          <p:cNvSpPr txBox="1"/>
          <p:nvPr/>
        </p:nvSpPr>
        <p:spPr>
          <a:xfrm>
            <a:off x="3059832" y="3783003"/>
            <a:ext cx="54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A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 Supervisiones de zona </a:t>
            </a:r>
            <a:r>
              <a:rPr lang="es-MX" sz="2800" b="1" dirty="0" smtClean="0"/>
              <a:t>de estas escuelas que también podrán mejorar las </a:t>
            </a:r>
            <a:r>
              <a:rPr lang="es-MX" sz="2800" b="1" dirty="0" smtClean="0">
                <a:solidFill>
                  <a:srgbClr val="00B050"/>
                </a:solidFill>
              </a:rPr>
              <a:t>condiciones</a:t>
            </a:r>
            <a:r>
              <a:rPr lang="es-MX" sz="2800" b="1" dirty="0" smtClean="0"/>
              <a:t> </a:t>
            </a:r>
            <a:r>
              <a:rPr lang="es-MX" sz="2800" b="1" dirty="0" smtClean="0">
                <a:solidFill>
                  <a:srgbClr val="00B050"/>
                </a:solidFill>
              </a:rPr>
              <a:t>físicas </a:t>
            </a:r>
            <a:r>
              <a:rPr lang="es-MX" sz="2800" b="1" dirty="0" smtClean="0"/>
              <a:t>y de </a:t>
            </a:r>
            <a:r>
              <a:rPr lang="es-MX" sz="2800" b="1" dirty="0" smtClean="0">
                <a:solidFill>
                  <a:srgbClr val="00B050"/>
                </a:solidFill>
              </a:rPr>
              <a:t>equipamiento</a:t>
            </a:r>
            <a:r>
              <a:rPr lang="es-MX" sz="2800" b="1" dirty="0"/>
              <a:t> </a:t>
            </a:r>
            <a:r>
              <a:rPr lang="es-MX" sz="2800" b="1" dirty="0" smtClean="0"/>
              <a:t>de sus espacios de trabajo.</a:t>
            </a:r>
            <a:endParaRPr lang="es-MX" sz="2800" b="1" dirty="0">
              <a:solidFill>
                <a:srgbClr val="008000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10756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203848" y="1393612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8000"/>
                </a:solidFill>
              </a:rPr>
              <a:t>Para mejorar sus:</a:t>
            </a:r>
            <a:endParaRPr lang="es-MX" sz="2800" b="1" dirty="0">
              <a:solidFill>
                <a:srgbClr val="008000"/>
              </a:solidFill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8" name="Llamada ovalada 7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4895830" y="2358116"/>
              <a:ext cx="1861054" cy="2120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¿Para qué apoya a las escuelas?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2723514" y="2113692"/>
            <a:ext cx="588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Condiciones físicas</a:t>
            </a:r>
            <a:endParaRPr lang="es-MX" sz="28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723514" y="268975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Equipamiento</a:t>
            </a:r>
            <a:endParaRPr lang="es-MX" sz="28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743860" y="4077072"/>
            <a:ext cx="61206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Decisiones para que </a:t>
            </a:r>
            <a:r>
              <a:rPr lang="es-MX" sz="2800" b="1" u="sng" dirty="0" smtClean="0"/>
              <a:t>todos</a:t>
            </a:r>
            <a:r>
              <a:rPr lang="es-MX" sz="2800" b="1" dirty="0" smtClean="0"/>
              <a:t> sus alumnos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aprendan</a:t>
            </a:r>
            <a:r>
              <a:rPr lang="es-MX" sz="2800" b="1" dirty="0" smtClean="0"/>
              <a:t>,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permanezcan</a:t>
            </a:r>
            <a:r>
              <a:rPr lang="es-MX" sz="2800" b="1" dirty="0" smtClean="0"/>
              <a:t> y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concluyan</a:t>
            </a:r>
            <a:r>
              <a:rPr lang="es-MX" sz="2800" b="1" dirty="0" smtClean="0"/>
              <a:t>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contentos</a:t>
            </a:r>
            <a:r>
              <a:rPr lang="es-MX" sz="2800" b="1" dirty="0" smtClean="0"/>
              <a:t> y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seguros</a:t>
            </a:r>
            <a:r>
              <a:rPr lang="es-MX" sz="2800" b="1" dirty="0" smtClean="0"/>
              <a:t> su educación en la escuela.</a:t>
            </a:r>
            <a:endParaRPr lang="es-MX" sz="28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723514" y="3306741"/>
            <a:ext cx="5976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Bebederos</a:t>
            </a:r>
            <a:endParaRPr lang="es-MX" sz="2800" b="1" dirty="0"/>
          </a:p>
        </p:txBody>
      </p:sp>
      <p:sp>
        <p:nvSpPr>
          <p:cNvPr id="15" name="Llamada de nube 14"/>
          <p:cNvSpPr/>
          <p:nvPr/>
        </p:nvSpPr>
        <p:spPr>
          <a:xfrm>
            <a:off x="756507" y="4859724"/>
            <a:ext cx="1943285" cy="1305580"/>
          </a:xfrm>
          <a:prstGeom prst="cloudCallout">
            <a:avLst>
              <a:gd name="adj1" fmla="val 53495"/>
              <a:gd name="adj2" fmla="val -807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CuadroTexto 15"/>
          <p:cNvSpPr txBox="1"/>
          <p:nvPr/>
        </p:nvSpPr>
        <p:spPr>
          <a:xfrm rot="20879114">
            <a:off x="813876" y="5033279"/>
            <a:ext cx="17815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Esto es AUTONOMÍA DE GESTIÓN ESCOLAR</a:t>
            </a:r>
            <a:endParaRPr lang="es-MX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70116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131840" y="139361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>
                <a:solidFill>
                  <a:srgbClr val="008000"/>
                </a:solidFill>
              </a:rPr>
              <a:t>Para mejorar sus:</a:t>
            </a:r>
            <a:endParaRPr lang="es-MX" sz="2800" b="1" dirty="0">
              <a:solidFill>
                <a:srgbClr val="00800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723514" y="2348880"/>
            <a:ext cx="588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Condiciones físicas</a:t>
            </a:r>
            <a:endParaRPr lang="es-MX" sz="28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723514" y="321297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Equipamiento</a:t>
            </a:r>
            <a:endParaRPr lang="es-MX" sz="28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743861" y="4077072"/>
            <a:ext cx="54285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2800" b="1" dirty="0" smtClean="0"/>
              <a:t>Acciones de </a:t>
            </a:r>
            <a:r>
              <a:rPr lang="es-MX" sz="2800" b="1" dirty="0" smtClean="0">
                <a:solidFill>
                  <a:srgbClr val="006600"/>
                </a:solidFill>
              </a:rPr>
              <a:t>asesoría</a:t>
            </a:r>
            <a:r>
              <a:rPr lang="es-MX" sz="2800" b="1" dirty="0" smtClean="0"/>
              <a:t> y </a:t>
            </a:r>
            <a:r>
              <a:rPr lang="es-MX" sz="2800" b="1" dirty="0" smtClean="0">
                <a:solidFill>
                  <a:srgbClr val="006600"/>
                </a:solidFill>
              </a:rPr>
              <a:t>acompañamiento</a:t>
            </a:r>
            <a:r>
              <a:rPr lang="es-MX" sz="2800" b="1" dirty="0" smtClean="0"/>
              <a:t> a sus escuelas a </a:t>
            </a:r>
            <a:r>
              <a:rPr lang="es-MX" sz="2800" b="1" dirty="0"/>
              <a:t>fin de ofrecer un mejor servicio educativo.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14" name="Grupo 13"/>
          <p:cNvGrpSpPr/>
          <p:nvPr/>
        </p:nvGrpSpPr>
        <p:grpSpPr>
          <a:xfrm>
            <a:off x="215515" y="410120"/>
            <a:ext cx="2507999" cy="2279636"/>
            <a:chOff x="4831656" y="2060555"/>
            <a:chExt cx="1925228" cy="2991716"/>
          </a:xfrm>
        </p:grpSpPr>
        <p:sp>
          <p:nvSpPr>
            <p:cNvPr id="15" name="Llamada ovalada 14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859295" y="2272652"/>
              <a:ext cx="1861054" cy="2779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¿Para qué apoya a las Supervisiones de Zona?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792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/>
          <a:srcRect l="12916" t="21743" r="13607" b="42702"/>
          <a:stretch/>
        </p:blipFill>
        <p:spPr>
          <a:xfrm>
            <a:off x="7919864" y="10643"/>
            <a:ext cx="1224136" cy="770752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grpSp>
        <p:nvGrpSpPr>
          <p:cNvPr id="9" name="Grupo 8"/>
          <p:cNvGrpSpPr/>
          <p:nvPr/>
        </p:nvGrpSpPr>
        <p:grpSpPr>
          <a:xfrm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10" name="Llamada ovalada 9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4895830" y="2358116"/>
              <a:ext cx="1861054" cy="2120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¿Con qué apoya a las escuelas?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3059832" y="1393612"/>
            <a:ext cx="460851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 smtClean="0"/>
              <a:t>Con</a:t>
            </a:r>
            <a:r>
              <a:rPr lang="es-MX" sz="2800" b="1" dirty="0" smtClean="0">
                <a:solidFill>
                  <a:srgbClr val="008000"/>
                </a:solidFill>
              </a:rPr>
              <a:t>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recur</a:t>
            </a:r>
            <a:r>
              <a:rPr lang="es-MX" sz="3200" b="1" dirty="0">
                <a:solidFill>
                  <a:schemeClr val="accent1">
                    <a:lumMod val="75000"/>
                  </a:schemeClr>
                </a:solidFill>
              </a:rPr>
              <a:t>$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os</a:t>
            </a:r>
            <a:r>
              <a:rPr lang="es-MX" sz="2800" b="1" dirty="0" smtClean="0">
                <a:solidFill>
                  <a:srgbClr val="008000"/>
                </a:solidFill>
              </a:rPr>
              <a:t> </a:t>
            </a:r>
            <a:r>
              <a:rPr lang="es-MX" sz="2800" b="1" dirty="0" smtClean="0"/>
              <a:t>que se le proporcionan directamente a </a:t>
            </a:r>
            <a:r>
              <a:rPr lang="es-MX" sz="2800" b="1" dirty="0"/>
              <a:t>la comunidad </a:t>
            </a:r>
            <a:r>
              <a:rPr lang="es-MX" sz="2800" b="1" dirty="0" smtClean="0"/>
              <a:t>escolar a través de una </a:t>
            </a:r>
            <a:r>
              <a:rPr lang="es-MX" sz="2800" b="1" dirty="0" smtClean="0">
                <a:solidFill>
                  <a:srgbClr val="008000"/>
                </a:solidFill>
              </a:rPr>
              <a:t>cuenta </a:t>
            </a:r>
            <a:r>
              <a:rPr lang="es-MX" sz="2800" b="1" dirty="0">
                <a:solidFill>
                  <a:srgbClr val="008000"/>
                </a:solidFill>
              </a:rPr>
              <a:t>bancaria </a:t>
            </a:r>
            <a:r>
              <a:rPr lang="es-MX" sz="2800" b="1" dirty="0"/>
              <a:t>a nombre del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Director(a)</a:t>
            </a:r>
            <a:r>
              <a:rPr lang="es-MX" sz="2800" b="1" dirty="0"/>
              <a:t> y se administran con el </a:t>
            </a:r>
            <a:r>
              <a:rPr lang="es-MX" sz="2800" b="1" dirty="0">
                <a:solidFill>
                  <a:schemeClr val="accent1">
                    <a:lumMod val="75000"/>
                  </a:schemeClr>
                </a:solidFill>
              </a:rPr>
              <a:t>Consejo Escolar de Participación </a:t>
            </a:r>
            <a:r>
              <a:rPr lang="es-MX" sz="2800" b="1" dirty="0" smtClean="0">
                <a:solidFill>
                  <a:schemeClr val="accent1">
                    <a:lumMod val="75000"/>
                  </a:schemeClr>
                </a:solidFill>
              </a:rPr>
              <a:t>Social (CEPS) </a:t>
            </a:r>
            <a:r>
              <a:rPr lang="es-MX" sz="2800" b="1" dirty="0" smtClean="0"/>
              <a:t> </a:t>
            </a:r>
            <a:r>
              <a:rPr lang="es-MX" sz="2800" b="1" dirty="0"/>
              <a:t>para </a:t>
            </a:r>
            <a:r>
              <a:rPr lang="es-MX" sz="2800" b="1" u="sng" dirty="0"/>
              <a:t>invertirlos</a:t>
            </a:r>
            <a:r>
              <a:rPr lang="es-MX" sz="2800" b="1" dirty="0"/>
              <a:t> en mejorar las condiciones de su escuela.</a:t>
            </a:r>
          </a:p>
          <a:p>
            <a:pPr algn="just"/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03077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842474"/>
              </p:ext>
            </p:extLst>
          </p:nvPr>
        </p:nvGraphicFramePr>
        <p:xfrm>
          <a:off x="2195736" y="409040"/>
          <a:ext cx="6732748" cy="59803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7345"/>
                <a:gridCol w="1599029"/>
                <a:gridCol w="3366374"/>
              </a:tblGrid>
              <a:tr h="664479">
                <a:tc gridSpan="3">
                  <a:txBody>
                    <a:bodyPr/>
                    <a:lstStyle/>
                    <a:p>
                      <a:pPr algn="ctr"/>
                      <a:r>
                        <a:rPr lang="es-MX" b="1" u="sng" dirty="0" smtClean="0">
                          <a:solidFill>
                            <a:srgbClr val="FF0000"/>
                          </a:solidFill>
                        </a:rPr>
                        <a:t>Escuela de Nueva Incorporación</a:t>
                      </a:r>
                      <a:r>
                        <a:rPr lang="es-MX" b="1" dirty="0" smtClean="0"/>
                        <a:t> (Incluye preescolares regulares beneficiadas en el ciclo escolar 2014-2015) </a:t>
                      </a:r>
                      <a:endParaRPr lang="es-MX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9702"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Comunidades escolares, escuelas de servicio regular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949256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Matrícula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Monto Componente 1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Monto Componente 2 (Rangos por matrícula) 	</a:t>
                      </a:r>
                    </a:p>
                    <a:p>
                      <a:pPr algn="ctr"/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Hasta 25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$300,000.00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$70,100.00 a $72,500.00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De 26 a 50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$350,000.00 	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$72,600.00 a 75,000.00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De 51 a 100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$420,000.00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$75,100.00 a 80,000.00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De 101 a 300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$500,000.00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$80,100.00 a $100,000.00 	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De 301 a 500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$595,000.00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$100,100.00 a 120,000.00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479">
                <a:tc>
                  <a:txBody>
                    <a:bodyPr/>
                    <a:lstStyle/>
                    <a:p>
                      <a:r>
                        <a:rPr lang="es-MX" dirty="0" smtClean="0"/>
                        <a:t>Más de 500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$705,000.00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$120,000.00 a 205,000.00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Grupo 8"/>
          <p:cNvGrpSpPr/>
          <p:nvPr/>
        </p:nvGrpSpPr>
        <p:grpSpPr>
          <a:xfrm rot="20932064">
            <a:off x="215515" y="410120"/>
            <a:ext cx="2160241" cy="1778567"/>
            <a:chOff x="4831656" y="2060555"/>
            <a:chExt cx="1925228" cy="2722500"/>
          </a:xfrm>
        </p:grpSpPr>
        <p:sp>
          <p:nvSpPr>
            <p:cNvPr id="6" name="Llamada ovalada 9"/>
            <p:cNvSpPr/>
            <p:nvPr/>
          </p:nvSpPr>
          <p:spPr>
            <a:xfrm>
              <a:off x="4831656" y="2060555"/>
              <a:ext cx="1925228" cy="2722500"/>
            </a:xfrm>
            <a:prstGeom prst="wedgeEllipseCallout">
              <a:avLst>
                <a:gd name="adj1" fmla="val 62755"/>
                <a:gd name="adj2" fmla="val 611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CuadroTexto 10"/>
            <p:cNvSpPr txBox="1"/>
            <p:nvPr/>
          </p:nvSpPr>
          <p:spPr>
            <a:xfrm>
              <a:off x="4895830" y="2358116"/>
              <a:ext cx="1861054" cy="2120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¿Cuáles son los montos que otorga?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927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8"/>
          <p:cNvGrpSpPr/>
          <p:nvPr/>
        </p:nvGrpSpPr>
        <p:grpSpPr>
          <a:xfrm rot="464851">
            <a:off x="829141" y="-2607"/>
            <a:ext cx="3663208" cy="1339450"/>
            <a:chOff x="4814411" y="1570332"/>
            <a:chExt cx="1925228" cy="2722500"/>
          </a:xfrm>
        </p:grpSpPr>
        <p:sp>
          <p:nvSpPr>
            <p:cNvPr id="6" name="Llamada ovalada 9"/>
            <p:cNvSpPr/>
            <p:nvPr/>
          </p:nvSpPr>
          <p:spPr>
            <a:xfrm>
              <a:off x="4814411" y="1570332"/>
              <a:ext cx="1925228" cy="2722500"/>
            </a:xfrm>
            <a:prstGeom prst="wedgeEllipseCallout">
              <a:avLst>
                <a:gd name="adj1" fmla="val 30766"/>
                <a:gd name="adj2" fmla="val 7354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CuadroTexto 10"/>
            <p:cNvSpPr txBox="1"/>
            <p:nvPr/>
          </p:nvSpPr>
          <p:spPr>
            <a:xfrm>
              <a:off x="4881006" y="1830711"/>
              <a:ext cx="1740710" cy="2120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¿Cuáles son los montos que otorga? </a:t>
              </a:r>
              <a:endParaRPr lang="es-MX" sz="2000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358989"/>
              </p:ext>
            </p:extLst>
          </p:nvPr>
        </p:nvGraphicFramePr>
        <p:xfrm>
          <a:off x="323528" y="1437805"/>
          <a:ext cx="8280920" cy="50875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0280"/>
                <a:gridCol w="2160240"/>
                <a:gridCol w="3600400"/>
              </a:tblGrid>
              <a:tr h="558952">
                <a:tc gridSpan="3">
                  <a:txBody>
                    <a:bodyPr/>
                    <a:lstStyle/>
                    <a:p>
                      <a:pPr algn="ctr"/>
                      <a:r>
                        <a:rPr lang="es-MX" b="1" u="sng" dirty="0" smtClean="0">
                          <a:solidFill>
                            <a:srgbClr val="FF0000"/>
                          </a:solidFill>
                          <a:effectLst/>
                        </a:rPr>
                        <a:t>Escuelas de Reincorporación </a:t>
                      </a:r>
                      <a:r>
                        <a:rPr lang="es-MX" b="1" dirty="0" smtClean="0"/>
                        <a:t>(Primarias y Secundarias beneficiadas en el ciclo escolar 2014-2015)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91267"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Comunidades escolares, escuelas de servicio regular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9432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Matrícula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pt-B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Monto Componente 1 </a:t>
                      </a:r>
                      <a:endParaRPr kumimoji="0" lang="es-MX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Monto Componente 2 (Rangos por matrícula) 	</a:t>
                      </a:r>
                    </a:p>
                    <a:p>
                      <a:pPr marL="0" algn="ctr" rtl="0" eaLnBrk="1" latinLnBrk="0" hangingPunct="1"/>
                      <a:endParaRPr kumimoji="0" lang="es-MX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3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MX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 1 a 25 alumnos </a:t>
                      </a:r>
                      <a:endParaRPr kumimoji="0" lang="es-MX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$70,100.00 a $72,500.00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23632">
                <a:tc>
                  <a:txBody>
                    <a:bodyPr/>
                    <a:lstStyle/>
                    <a:p>
                      <a:r>
                        <a:rPr lang="es-MX" dirty="0" smtClean="0"/>
                        <a:t>De 26 a 50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$72,600.00 a 75,000.00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23632">
                <a:tc>
                  <a:txBody>
                    <a:bodyPr/>
                    <a:lstStyle/>
                    <a:p>
                      <a:r>
                        <a:rPr lang="es-MX" dirty="0" smtClean="0"/>
                        <a:t>De 51 a 100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$ 300,000.00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$75,100.00 a 80,000.00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32">
                <a:tc>
                  <a:txBody>
                    <a:bodyPr/>
                    <a:lstStyle/>
                    <a:p>
                      <a:r>
                        <a:rPr lang="es-MX" dirty="0" smtClean="0"/>
                        <a:t>De 101 a 300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$ 350,000.00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$80,100.00 a $100,000.00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32">
                <a:tc>
                  <a:txBody>
                    <a:bodyPr/>
                    <a:lstStyle/>
                    <a:p>
                      <a:r>
                        <a:rPr lang="es-MX" dirty="0" smtClean="0"/>
                        <a:t>De 301 a 500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$ 420,000.00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$100,100.00 a 120,000.00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632">
                <a:tc>
                  <a:txBody>
                    <a:bodyPr/>
                    <a:lstStyle/>
                    <a:p>
                      <a:r>
                        <a:rPr lang="es-MX" dirty="0" smtClean="0"/>
                        <a:t>Más de 500 alumnos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$ 500,000.00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$120,000.00 a 205,000.00 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39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1971</Words>
  <Application>Microsoft Office PowerPoint</Application>
  <PresentationFormat>Presentación en pantalla (4:3)</PresentationFormat>
  <Paragraphs>255</Paragraphs>
  <Slides>39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PROGRAMA DE LA REFORMA EDUCATIVA (PRE) </vt:lpstr>
      <vt:lpstr>CRITERIOS OPERATIVOS: NUMERAL III ARTÍCULO DÉCIMO NOVENO: </vt:lpstr>
      <vt:lpstr>DIAGRAMA DE FLUJO PARA LA REALIZACIÓN DE ACCIONES MAYORES. </vt:lpstr>
      <vt:lpstr>Presentación de PowerPoint</vt:lpstr>
      <vt:lpstr>REQUISITOS MÍNIMOS DE LOS CONTRATISTAS: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Características de la factura</vt:lpstr>
      <vt:lpstr>OBSERVACIONES</vt:lpstr>
      <vt:lpstr>Presentación de PowerPoint</vt:lpstr>
      <vt:lpstr>Presentación de PowerPoint</vt:lpstr>
    </vt:vector>
  </TitlesOfParts>
  <Company>Secretaria de Educacion Publica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sala.juntas310</dc:creator>
  <cp:lastModifiedBy>Diana Ixchel Aguilar Burgos</cp:lastModifiedBy>
  <cp:revision>605</cp:revision>
  <cp:lastPrinted>2015-10-07T23:17:23Z</cp:lastPrinted>
  <dcterms:created xsi:type="dcterms:W3CDTF">2015-08-21T15:20:20Z</dcterms:created>
  <dcterms:modified xsi:type="dcterms:W3CDTF">2015-12-03T18:07:44Z</dcterms:modified>
</cp:coreProperties>
</file>