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00" r:id="rId2"/>
    <p:sldId id="435" r:id="rId3"/>
    <p:sldId id="302" r:id="rId4"/>
    <p:sldId id="442" r:id="rId5"/>
    <p:sldId id="443" r:id="rId6"/>
    <p:sldId id="444" r:id="rId7"/>
    <p:sldId id="445" r:id="rId8"/>
    <p:sldId id="452" r:id="rId9"/>
    <p:sldId id="453" r:id="rId10"/>
    <p:sldId id="454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  <p:sldId id="464" r:id="rId20"/>
    <p:sldId id="333" r:id="rId21"/>
    <p:sldId id="441" r:id="rId22"/>
    <p:sldId id="335" r:id="rId23"/>
    <p:sldId id="399" r:id="rId24"/>
    <p:sldId id="403" r:id="rId25"/>
    <p:sldId id="440" r:id="rId26"/>
    <p:sldId id="438" r:id="rId27"/>
    <p:sldId id="465" r:id="rId28"/>
    <p:sldId id="439" r:id="rId2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ana.pereza" initials="d" lastIdx="6" clrIdx="0"/>
  <p:cmAuthor id="1" name="Nancy Rubi Hernandez Navarrete" initials="NRHN" lastIdx="7" clrIdx="1"/>
  <p:cmAuthor id="2" name="SEP" initials="S" lastIdx="5" clrIdx="2"/>
  <p:cmAuthor id="3" name="jenny.martin" initials="j" lastIdx="1" clrIdx="3"/>
  <p:cmAuthor id="4" name="Diana Beatriz Perez Argaez" initials="DBPA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95173" autoAdjust="0"/>
  </p:normalViewPr>
  <p:slideViewPr>
    <p:cSldViewPr>
      <p:cViewPr>
        <p:scale>
          <a:sx n="80" d="100"/>
          <a:sy n="80" d="100"/>
        </p:scale>
        <p:origin x="-990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15-08-31T11:07:16.819" idx="1">
    <p:pos x="10" y="10"/>
    <p:text>le eliminamos la parte de: apoyo académico? y de apopyo administrativo?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E15C3-E7C0-462F-9DF4-E877D4FA5BEF}" type="datetimeFigureOut">
              <a:rPr lang="es-MX" smtClean="0"/>
              <a:pPr/>
              <a:t>16/12/2015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87FBF-AC7A-423C-85E1-8018B53BCDC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000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5A922-5004-4DFC-A106-39A267B28D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22807-8D8F-478C-BAFB-749E1C931D2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2315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BD9C0-646B-47BC-AF23-E8087564F1C6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7304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BD9C0-646B-47BC-AF23-E8087564F1C6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145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OverTx">
  <p:cSld name="Título y 2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 smtClean="0"/>
              <a:t>Coordinación del Programa Escuelas de Calidad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L.C. Flory Isabel Pasos Ruiz</a:t>
            </a: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67972-6FE8-4E13-A871-B147418E39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pic>
        <p:nvPicPr>
          <p:cNvPr id="9" name="8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10" name="9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414655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6" name="5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414655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5" name="4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42647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42647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8" name="7 Imagen" descr="Imagen2"/>
          <p:cNvPicPr/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38273-BB27-4DC3-9E25-1BDA7462CFAA}" type="datetimeFigureOut">
              <a:rPr lang="es-ES" smtClean="0"/>
              <a:pPr/>
              <a:t>16/12/2015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6C2D-B721-4856-AB02-E3EC9251BD9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6 Imagen" descr="Imagen2"/>
          <p:cNvPicPr/>
          <p:nvPr userDrawn="1"/>
        </p:nvPicPr>
        <p:blipFill>
          <a:blip r:embed="rId14" cstate="print"/>
          <a:stretch>
            <a:fillRect/>
          </a:stretch>
        </p:blipFill>
        <p:spPr bwMode="auto">
          <a:xfrm>
            <a:off x="0" y="6387271"/>
            <a:ext cx="9144000" cy="47072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gif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evidencia%20fotografica.pptx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RFC.ppt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Documents%20and%20Settings\diana.pereza\Escritorio\PEC%20XIV\CAPACITACI&#211;N%20OCTUBRE%202014\caracterisitcas%20de%20una%20factura.pptx#-1,1,Diapositiva 1" TargetMode="External"/><Relationship Id="rId4" Type="http://schemas.openxmlformats.org/officeDocument/2006/relationships/hyperlink" Target="file:///C:\Documents%20and%20Settings\diana.pereza\Escritorio\PEC%20XIV\CAPACITACI&#211;N%20OCTUBRE%202014\FacturaM.pdf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file:///J:\CAPACITACI&#211;N%20OCTUBRE%202014\WALMART%20MAT%20DID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2.png"/><Relationship Id="rId7" Type="http://schemas.openxmlformats.org/officeDocument/2006/relationships/image" Target="../media/image1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493495"/>
            <a:ext cx="7772400" cy="2655585"/>
          </a:xfrm>
        </p:spPr>
        <p:txBody>
          <a:bodyPr>
            <a:noAutofit/>
          </a:bodyPr>
          <a:lstStyle/>
          <a:p>
            <a:r>
              <a:rPr lang="es-ES" sz="5400" b="1" dirty="0" smtClean="0"/>
              <a:t>PROYECTOS REGIONALES DE INNOVACIÓN DE LA GESTIÓN PEDAGÓGICA</a:t>
            </a:r>
            <a:endParaRPr lang="es-ES" sz="60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475656" y="6093296"/>
            <a:ext cx="6400800" cy="432048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Diciembre  de 2015</a:t>
            </a:r>
            <a:endParaRPr lang="es-MX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07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0912"/>
            <a:ext cx="1709737" cy="685800"/>
          </a:xfrm>
          <a:prstGeom prst="rect">
            <a:avLst/>
          </a:prstGeom>
          <a:noFill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99592" y="4005064"/>
            <a:ext cx="7772400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424775" y="4805863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EJERCICIO DEL RECURSO 2015-2016</a:t>
            </a:r>
            <a:endParaRPr lang="es-MX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635086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980728"/>
            <a:ext cx="843528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 dirty="0" smtClean="0">
                <a:solidFill>
                  <a:schemeClr val="bg1">
                    <a:lumMod val="50000"/>
                  </a:schemeClr>
                </a:solidFill>
              </a:rPr>
              <a:t>CAPACITACIÓN Y/O ACTUALIZACION (énfasis en directivos, maestros y padres de familia)</a:t>
            </a:r>
            <a:endParaRPr lang="es-E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528" y="2420888"/>
            <a:ext cx="4536504" cy="2232247"/>
          </a:xfrm>
        </p:spPr>
        <p:txBody>
          <a:bodyPr>
            <a:normAutofit/>
          </a:bodyPr>
          <a:lstStyle/>
          <a:p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Diplomados, talleres y cursos para directores y docentes (con base)</a:t>
            </a:r>
          </a:p>
          <a:p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Talleres y cursos padres de familia. </a:t>
            </a:r>
          </a:p>
        </p:txBody>
      </p:sp>
      <p:pic>
        <p:nvPicPr>
          <p:cNvPr id="9218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1709737" cy="685800"/>
          </a:xfrm>
          <a:prstGeom prst="rect">
            <a:avLst/>
          </a:prstGeom>
          <a:noFill/>
        </p:spPr>
      </p:pic>
      <p:pic>
        <p:nvPicPr>
          <p:cNvPr id="9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3487" y="44624"/>
            <a:ext cx="1203009" cy="1008112"/>
          </a:xfrm>
          <a:prstGeom prst="rect">
            <a:avLst/>
          </a:prstGeom>
          <a:noFill/>
        </p:spPr>
      </p:pic>
      <p:pic>
        <p:nvPicPr>
          <p:cNvPr id="8" name="7 Imagen" descr="imagesCAN78M8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2337356"/>
            <a:ext cx="3265212" cy="2459796"/>
          </a:xfrm>
          <a:prstGeom prst="round2DiagRect">
            <a:avLst>
              <a:gd name="adj1" fmla="val 16667"/>
              <a:gd name="adj2" fmla="val 1332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10 Imagen" descr="images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437112"/>
            <a:ext cx="3024336" cy="2016224"/>
          </a:xfrm>
          <a:prstGeom prst="round2DiagRect">
            <a:avLst>
              <a:gd name="adj1" fmla="val 16667"/>
              <a:gd name="adj2" fmla="val 1163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11 CuadroTexto"/>
          <p:cNvSpPr txBox="1"/>
          <p:nvPr/>
        </p:nvSpPr>
        <p:spPr>
          <a:xfrm>
            <a:off x="4176464" y="4955684"/>
            <a:ext cx="4860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Deben ser acordes a las necesidades </a:t>
            </a:r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del Proyecto.</a:t>
            </a:r>
            <a:endParaRPr lang="es-ES" sz="24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Arial" pitchFamily="34" charset="0"/>
              <a:buChar char="•"/>
            </a:pPr>
            <a:r>
              <a:rPr lang="es-ES" sz="2400" b="1" u="sng" dirty="0" smtClean="0">
                <a:ea typeface="Arial Unicode MS" pitchFamily="34" charset="-128"/>
                <a:cs typeface="Arial Unicode MS" pitchFamily="34" charset="-128"/>
              </a:rPr>
              <a:t>No se costean especializaciones, maestrías ni doctorados.</a:t>
            </a:r>
          </a:p>
        </p:txBody>
      </p:sp>
    </p:spTree>
    <p:extLst>
      <p:ext uri="{BB962C8B-B14F-4D97-AF65-F5344CB8AC3E}">
        <p14:creationId xmlns:p14="http://schemas.microsoft.com/office/powerpoint/2010/main" val="178426561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c2f2euf.preview.sasites.com.mx/img/upload/foto-pao-3_8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5" b="18144"/>
          <a:stretch>
            <a:fillRect/>
          </a:stretch>
        </p:blipFill>
        <p:spPr bwMode="auto">
          <a:xfrm>
            <a:off x="3419872" y="4797152"/>
            <a:ext cx="238125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323528" y="908720"/>
            <a:ext cx="8280919" cy="1470025"/>
          </a:xfrm>
        </p:spPr>
        <p:txBody>
          <a:bodyPr>
            <a:noAutofit/>
          </a:bodyPr>
          <a:lstStyle/>
          <a:p>
            <a:r>
              <a:rPr lang="es-ES" sz="5000" b="1" dirty="0" smtClean="0">
                <a:solidFill>
                  <a:schemeClr val="bg1">
                    <a:lumMod val="50000"/>
                  </a:schemeClr>
                </a:solidFill>
              </a:rPr>
              <a:t>GESTIÓN DE MATERIALES E INSUMOS EDUCATIVOS</a:t>
            </a:r>
            <a:endParaRPr lang="es-ES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  <p:pic>
        <p:nvPicPr>
          <p:cNvPr id="10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0253" y="44624"/>
            <a:ext cx="1203009" cy="1008112"/>
          </a:xfrm>
          <a:prstGeom prst="rect">
            <a:avLst/>
          </a:prstGeom>
          <a:noFill/>
        </p:spPr>
      </p:pic>
      <p:pic>
        <p:nvPicPr>
          <p:cNvPr id="6146" name="Picture 2" descr="http://images04.olx-st.com/ui/4/16/11/1267196816_34061511_9-VENTA-DE-MATERIAL-DIDACTICO-Leon-126719681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6"/>
          <a:stretch>
            <a:fillRect/>
          </a:stretch>
        </p:blipFill>
        <p:spPr bwMode="auto">
          <a:xfrm>
            <a:off x="1" y="3397970"/>
            <a:ext cx="2796972" cy="268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utoShape 6" descr="data:image/jpeg;base64,/9j/4AAQSkZJRgABAQAAAQABAAD/2wCEAAkGBxQQEhUQEhQVFRQXFBQWFBQXFRQUFhUVFRQXFhQVFBUYHCggGBwlGxUVITEhJSkrLi4uFx8zODMtNygtLisBCgoKDg0OGxAQGiwkICQwLCwsLDAsLCwsLCwsLCwsLCwsLCwsLCwsLCwsLCwsLCwsLCwsLCwsLCwsLCwsLCwsLP/AABEIAKoBKQMBEQACEQEDEQH/xAAcAAABBQEBAQAAAAAAAAAAAAAAAQIFBgcEAwj/xABBEAACAQIDBAgEAQsEAQUAAAABAgADEQQSIQUGMUETIlFhcYGRoQcyscFSFCMzYnKCkqKy0eEVJEJjwhZDZHOT/8QAGgEBAAIDAQAAAAAAAAAAAAAAAAQFAQIDBv/EAC0RAQACAgEDAgYBBQADAAAAAAABAgMRBAUSITFBEyIyUWFxgUKRobHRFCM0/9oADAMBAAIRAxEAPwDcYBAIBAIBAIBAIBAIBAIBAIBAIBAIBA8sRXCC57bQOf8A1NOxvQf3gNO0x+E+0BDtP9X3gNO0z+H3/wAQGnabfhHvAadpP2L6H+8Bp2i/d6f5gLQxrs6i+hIvoOECXgEAgEAgEAgEAgEAgEAgEAgEAgEAgEAgEAgEAgEAgEAgR+2D1V/a+0CNEB0AgJAQwC8BCYHrs/Wqvn9DAnoBAIBAIBAIBAIBAIBAIBAIBAIBAIBAIBAIBAIBAIBAIEZto/IPH7QI8GA6AQEgMqgkaGx5Hj7QOejibkqdHHEfQjtB7fvMRLaY93sWmWrq2PrV8FJ+g+8CWxuKWijVXNlUXJmJnUbb48dslorX1llO298qmIe2c06d9FXs7TbiZDtkm0vU8fgYsFd63b8o7Ab01aFQGnUJF9QSSGHeJrF5rPiXfJxcWamr1hsmy8aK9JKy8HUG3Z2jyN5OrO428jmxTiyTSfZ1TLkIBAIBAIBAIBAIBAIBAIBAIBAIEdtHbmHw5y1aqqfw8T6DWdsfHy5I3Wu0bNy8OKdXt5e+z9pUsQM1KorjnY6jxHETXJivjnV403xZ8eWN0nbqnN2EAgEAgRG2z1kHcftA4lMB14BAIDTA4cfhs4BByuvytxt2gjmp5j6EAzEw2rbTiw21QSadSyVQbFSeN72Kn/kDY2PceBBExFvaW84pnzXzCf3cbM7HsX6n/E2ckX8VcUaeEUDg1QBvAKSB6j2nHN9Ky6XEfFmZ9oYhiMdc+nvImnpov4Jha9zEQ1tkfRW5uFalgqCN82TMR2ZyWt7ydjjVYeS5l4vntaE1N0YQCAQCAQCAQCBDb1bdGCo9Ja7k5UXkWte57hJPF48579vt7ofN5X/j49x6z6Mnxm8+IrFnbEMDyUMyg3/CF0Fu+X1cGHH4isPM3z58k7taf9O3Ye/OIoMMzmqnNXNzbubiDOWbhYckeI1P4dsHOz4Z8zuPtLWdlbRTE0lrUzdWHmDzB7xKHLjtjtNbPT4M1c1IvV1zm6iAQEJg9FH3h3/WmTTw4DkaGoflv+qOfjLfjdMm0d2WdfhQ8rq+pmuGN/n/AIzyriRUYu92Zr3Ys17nnx4y5itYjUeFBM3mdzO5P2ZtCpg6i16TEgHrDtXmrDmDOOfFGSk1skcfPNLxaviY/wAtzwmIFVEqL8rqrDwYXH1nlrV7ZmHs6W7qxaPd7TDYQPDHYtaNNqtQ2VQST4dnfN6Um9orX1lzy5K46Te3pDJtt76V8S+VGNNL2VVOU92ZhxPtPQYeFixR5jcvLcnnZ88+J1H2hFrtutTf9KxINvmzjv7QZ3tixXjU1j+yNTLmpO62n+66bu7dGJGU2FQC5HJh2j+0pOZw/g/NX0/09F0/qHx/kv4tH+U2DIC0OgEBDA8qkClb606i9HiUGYU8wqJ2o1rkc9LcuHHlOOasz5ha9Mz1rM47e6Z3E3logMXqXV8tmPFLXuKgHDj83DTlwmKZY92/L6fbfdjj+P8An/Fs3h2ZT2hhmpB11syOCGAYcDpy4jwM6WiLQgYMlsGSJmP4YNtbdivTqmlkVmvbqujA+YOnnaRJjU6ekx276d/nX6XrcT4bMrLXxeWwsRSBDZjyzkaW7uc7Y8XvKr5fOiN0x+v3axJCmEAgEAgEAgEAgEDNvjLmCYdv+N6gP7RykewPpLTptojuj9KbquObTSfbyyOpipZTdAriLSxsx3lsLVvg1tFn6eiflARx3E3B+3pK3qGp7bLHpcTXur7NOlYtxAIFR+JG1zh8OKamzVSRfnkHzetwPOWHTsMXyd0+kf7VPVs80xxSvrb/AEx18VrL6bKCuLwdXxxc5jYdyqqj0UATSvht8N60K82242o2/c3ErUwVApwVAhHYU6p+k81y6TTNaJeu4OSMmCspqR0sQKN8XMaaeFRBoHqjN3hVJt62PlLDp2viTP2hV9V3OOK/eWNHF6y571P8LweleO5rONNbAx5p1qbg8GF/Amx9iZpmiL45rLTFvHmraPu1q88y9icDAWAhgMeBw4yiCIFUq/D2rUVsRgnCOHINFuqraA3RuR1Oh07xI98O/NVxxeqdsduXz+ULUw2LwxK4mkaJPym4Icc7FT4es4TW0eq4x58WWN0naGx2LI7/ABmkpVbSkNh71VcPUD02IAYXW5ykcwV4Wm1bTWfDlmw489e28f8AW+bPxa16SVk+V1DDzHCT4ncbeOy45x3mk+zomXMQCAQCAQCAQCBE7z7DTHYd8O+l9Ub8Dj5W+3gTOmLJOO3dDlmxRlr2y+dd5t3cRgahSshHYw1Vh2q3OWlcsX8wrZw2p4lDYdWZgqgkk2AGpJ7hN96Ymu/D6B+Fm7D4Kg1SsMtWrlOU8VReAPebk28JW8nL3zqPZP42H4cb+68SMkiAQMt+MbEVKPZka3jmF/tLfps6rZR9VrvJX9SyypWlhNkOtCrWjuJo6qNaO5xvRsHwrxFsFVZvlWq58gik2lP1Dzkj9LvpUTGKf2nae9lA8ekHihP9N5B1KzduD2zRrNkR7tYnKVZTYcdGAmBXPivstsRgGZBdqTCrYc1AIf0DX/dkniZO2/7ReXi76fp89tWIbWWsXV3w/DopV5vF3G1E9u3SNavTpjm4v3AG5PoDNcmTtpMuePD35IiGzgygelOvAW8BC0BrPA56pgT+7q2o37WY+9vtAz34r4q+IRPw0gfNmP2AkXPPl6DpNNY5t95Zji2u1pHlcx6PCm1iD26Hy4Qektw+EW0ulwjUidaT2H7LjMPfNJeCd10871jF25ovHvH+l6ndUCAQCAQCAQCAQCBUviPtRsPh1VQpNRipLKrWAFzYMCL8JO4GGuS893srep8i+LHHZ6yybB7TqUXz0myG/FVRT7CXM4MUxqYUv/lZo/qa1uDvO2NR0qW6Wnluw0DK17G3I6GU3N41cVomvpK76fyrZqzF/WFskFYoreCrWVVFBgr5rm9tVANxqDzKwIR9vYqipaqlMqOdsv8AMrH6TaK79CfDj+Iezmx2z6eJVbOiirlGpyOozjvtofIyTw8vZfU+6FzsPxKbj1hhNdiDLSbK6tTUqx3k0duGYk2HGZ7nG1NzqG+7q7LOD2clN9HbrOOw1GGnkCB5Sm5GT4mSZXnFxfDxxDorKrcQp8hOCTtG7tUw20K5AsKdJVAHAF8pP9JnS30w0j1lcyL6Gc2zGviH8PKVNjWw9alTDXPQ1HCW/wDrJ4juPrLDBlvbxqZQc9cdfeIUDB7EqO4TNTXW2ZqiBR3kgmTdWiPRCmaT/VDbtw9y6GGpdIXWvUYauh6ijsQj6ys5GW1p7ZjSx42KlY7qztPbSTDYcA1SUDGw+c62vyvIqUjsNicM9Rwa6BAEyAuqkmxzHreUDqx+HprRqVaThyqMyjMrAkC+toCUtnFqmXNZTTVwba3JsR9IHQdh/r/y/wCYHk+wW5OPQwJXZ2GNKmqE3IvqO8k/eBi/xCxOfG1zyBCj91QD73kPLPzS9R0+vbgqpN7kmcVnHo7sNgs+CxFYcaNagf3agdT/ADBJtEfLMuGW/bmpX7xP+F6+CuJtXrU/xUg38DAf+c68efMq7rNd4q2/LX5LecEAgEAgEAgEAgEDPvi6/wCboL+tUPoFH3lp0yPNpUvWJ8UhlJbTzMtonwqdeWgfBl/z2IH/AFUz/M0qeo+y56XGu5q8q1uitrP11HYh/mIt/SYFZ3urWwzDmzIo82B+03x+u2tvRdKSCnSC20VALdyra3tNGZYDvXs+hXY1aCmgTq1JmUpc/gYWI8CJa4YzTGrVlV5b4N/LeFV/01wdbeRv9JJ+HaPZx+JSfd04PGrTIyXzX+c6EEHkPERWIn6mMm4j5Wp7U+I/T0qVOjTPSnKalxcZhxCgcRzvIkcKlN2vPj2dJ5+XJNaY6+feXc28wK3p03Y34MVGnbcXPlaV2ltt67m7Vp0XxNXEE02q1AVBV7ZQDbrBbc5m0xOtFVvTbuHYErXpmwJsHW+nde81iNzpmZ1G3z/t/aj161SrUJuzE2PIX6q+AFhPRY9UrFa+jzF4m95tb1lGpWF50i7E0WTdnb9XC1A9Nv2lv1XHYw+8ZcNM1e20fy5UzX49u+k/w1vaVOnjeiZh1ehFQDUfpbWOnYEPrPN2iaWmHrMV4vWLfdwtu1SOi1HH75Ps017p+zp4cmI3VVVZjUFgCblE5d41iJifZiXpuMwaszKzFAoQXLEZjdjYE6aATN69s6axO15mrIgED563lLHEVywIJq1CQRqLsTYyDf1l6zj6jHXX2hXKHGc5T6+YWfdNM+D2nS/+MtQeNF806Y/ptCFzvGTFb86/ukfg0/8AvvGg/wBUP2m2D6nHq3/z/wAw3CTHlxAIBAIBAIBAIEPvLtKphkSpTVWBazA37CRYjhwMDNviNtg4hKNXLly50IvfrNlPpZfaWfTrxHdCo6phm3bb7M7q4i1xLObaV9ce3dsHeWphSxpOULCxItcgG9tROVox3+uNt5rlpO8dtLNu9v5jauJo0lqFlNRc4YK3UuOkJNrgBb8JGz48EUme3STxrcjviJvMrzvDvAEr36J3p5FGcaEEFuAOh485ULtV6m22xmKo4YIRSOIplWN7lRxDDhzPCdIiIrvbTczOl0+JmMalgjlNs7qh/ZsSR7ST0+sTm3PsgdUtMYNR7sWq4jtl/wB7z9ccexKdQTO4ZmsuqjsmjiG/OVFo6E9IQctxwzZQbeMicqk9vdSPKVws8RfsyT49lj2fsFsJkem1KpnDBKqOKinLbNY6ZTqOyUmbLktOreF/hx46+aL5/oFAqoZEuFAJtYk24kicO633StvFt1aPFGZP2Wa3uZnvn3PCN2zsRKKB3qswvaz2PpNq6tOtNLajyyveWsDWa3DQDlpxGnnLbixrGpuV5zImm2o8ZKhwmPCWwz6id4QckeGzbCxQahSN+FGinC/y0lJ92aeb5May2/b03EneCv6d4e/4T7eF5wSUfvLiejw1VuHVt66TfHG7Q1tPgnw+pZcItT8Vcnyt0f1vM5Z3eWMf0rlnnNuXNAM0D57+JKFNp1+V3Q+TKh+8hZfql6rp07wVV/8A9w311M5ymViNNi+E+xqJwtSu1MFqjPSYm+tOwutuFibyVhrGtqDqua8ZYpE+I8/ysuwdzsHgXNXD0irlSty9R+qSCQAzEDgJ0rjrXzCDm5mbNXtvPhPzdGEAgEAgEAgEAgcG28IatIqBcgggacvHuJgZJvy6dBlVgSWGnMWPZx5yXw4t8SETmTX4cxMs3xg4S3sq8UuvYlKgxb8ocLYAp1XIY31BKaj0MjZK5J+hKx2pH1rtsDLQRq2H6JgLZ1DpntfQsp69ryuzRl/rTsNsc/QtibPxtWs2HzUKTLTVzxbqsSBY2NzcSO7vTYm7TpjDnqgvSCuDkBDZhrYaWte19YC/F6oRRoryLsfMLYf1GWfTI+e0/hUdXn5Kx+WRVTLeVTUyk+nnMRLa1XZRa6kdxHtMzPhxmNWiXX8P6xNZkueC9XvZgl/Qyo5kxNYX/DrNbS2hnvwsde2ViyJw5eloFX38r2p017WJ9BO+D1mXPJ6My2psqq5aouVhqxAbrAAa6G17Acrydg5FO2K+6vzce/dN0KJOhEdeFr6TetkfJj8rzsbepqNAUQqGxNiy34m55zjfhY8mTvtP8FeoZcOOMdYj9phd8lNA5qbCtkbIw1pltcpyk6DhKjkYqUyzWJ8L3i5b5MMXtHlWNqb0169E0aiKLkdZQy8Dfhe02pSsTuJbWvbWphqm7dLo8FRTspqx8Sc5+si2ncu8eiaFSYZPFSAoeBinxjw+XGipyekjeakqf6RImePmej6VbeLX2U5v0h8TOKyr6N3+GKZdn0u9qretRh9pMw/S8z1Od8if4WwNOqAW8BQYCwCAQCAQCAQOfH4noqbVMpYKLkDjbmfIa+UDHd59kNiD0tEqy3c2zAfO1wB2edpYcTk1p4sruZxbZNTVR8TsbEX/AEL+x+8mTyMc+6PXjZIj0cuL2TWpIKr02VCbZja2bsOuh7jMRlrafEtpx2rHmHZukf8AchTzSp/QT9py5Nt45dMFdXiWs/DzeY4+slSoR0ww70qtgBmKVEdHsO0MwPepkHkYvh28ekpfHy99fPrC21urjUccGosjdxU5lv2XvI6QqPxfxAyUE76jegUfeWnTI82lTdWn6asoqmWsq2rkpVLMROe9S72ruu3dhams6RKNkqlN11/J8S9YqzUwEN7EA2qBsobhfSVfLx7tFa+q44eaPhze3iIXjDb30nrZXU00sbOTnIPK4INhOefg/Cx90z5ON1H4+Xtivh0bb3qpYZUdGFYMxBCMAVsL3IuR9JCpjmyyteIVDebeJcY1Lo84tcEMADckWtbjznatJpE7c7Wi0xp0YWhZ1vwvr4c5GidS7THhQ6tMK7qOAZgPAEgT0NJ3WJUOTxaYO2fsx6zMtMElVLmwJso4k25azjlv8ONy64q/FnSa2dgGBAc27udvOcL87UfK3r02LW3ZdqNa6BVoEgAAXsqgD9ZpWWtNp3K2rWKxqHnS2GazgMKa31y0wXcrz1XQeM1ZaSlEBAAMoygWPIW4QHrTgOywC0DM/jXg706FfsL0z+8My/RpHzx7rnpGTVpqzIt179oB9RI67q3/AHEGXAYcf9d/4mJ+8m4/ph5bnzvkWWANN0Q4NA9EMB8AgEAgEBLwC8Br1LAnsF/SBQm2FSq4Ja7Aiq7F8wJGlSoSoI4fKRAdjN0MPTr0UGcpUFVTdtQ6rmQ3AHYdO6Aq7MR9kV6DAfLXJ7c6Fip8RlWdcM6vGnLNG6TtjW6emKC9i1SO782wI95Y8ivySg4LbmJT/wAH8VkxyjkyOD/Cbe85cyPkhvxfGSWhb0I3TmojFSVXUG3DT7SuWCFxq/leWnihnt1VqAlXS/hofMTtiz3xfS4ZuPTL9UM0xtJqNV6TcUZlPfY2v5y8x5O6sSpr4u22nBXexB7D7c5i7ekbjTspV7ETaLuF8e40mKG0GC5AeqTe3K/badItETvSHalp+Xc6+yw7B2WrKXqas3AX+USo5vI+JPbC+6fxPhV7p9XRjdhU7XzW8bSDEzCxmIlA4nBLSDVEscgJvY2uASL8p1x2teYrM+rleIrWbRDyxe8j08nUVi1JHvcixYa+8k04cW8790e3KmNePZXaZvr2mWkRqNKy87l0YPFvSe6MVJBUkG11PEHtHdNLVrbxaGItavms6lom7W9i16JwmIVS60mFCpYXuqmynsbsIlfyOJFY7qen2T+LzJtPZf19paBsPCqKNM5VuVuTYXN9dTK5ZmYkWxdI/ipuvob/AHgShEBICEmB5sxgVzfLZpxeHag2lyCp5hlOh+vrNL17o0kcXNOLJ3Qy3Ebm4pKgCpnGUDNw4DmJHnFK8p1DHMbnw2Xd2g1HD0aTcUpoptwuBraSaxqIhQ8jJ8TJa0e8pdDNnF6AwPWlxge0AgEAgI0DzLQGl4EftuuVoVSOPRsB+0RZfciBy45QlFKQ4KaSjwUqPtA8Ns4i/RuOKVUbyvlb+VjAh6uIvTxNAmwqZyGGthUUjh5Talu20S0vXurNfuzrZm7poVelzlzZxouUWKNrxPdJmTk98TEwjV43ZrU+n/Hf8NdiVKFR61UAHKFVbgnUgkns+UDzM15OaLREQ2wYZrO5X3HdaxPZa/Z4yGlOGrhRAy/fAA4yoRzyk+OUA/SXPDneOFTy/F5QdZZJsjVlLbt4TDVSyYmq1IWHRsFza31DC3CR8kX/AKI27Utj3863YbdNMpqYWtTxCqLkXsyjtKyHmy5YjUxpMw4sO918u/ZGyatb9GOFrkC5172IEhSmrBhd0rm7jMe2o9/5VFveYEbiTWCkU6KlBmWoETMRqVsb342PKInQq+N2Rha9r56TAZRbgALkLax4X7BJWPk2qj349bIpt2FU9XEC3fTN/rJMc78I9uFv3QeNphKjIr58oF2AsL8xa/KSaZe+N+iLfD2Tr1du7dbNiKY/WE1y2/8AXZrjprLX9vojZotRpj/rT+kSlXjl2mLVsO367L/Ev+IEnaAWgGWAmSB5VaF5iW0S8PyQX4Rptt3JTtMuZ4WA7LAeiwPSAQCAQGvwgeBMBjGByYulnXKe4+YII9wIHDjKRIFrnrKf5hA8K2EJgeH+mdYnugc52INfObbY06cDswIdBEiQqYcAHUDQ2vNWWX4/aNbDrVyMQVqLYHVSrC2gPK4PCWGLFjyTEK/LlyYotP6U7FVC7Goxux4mWePHFI1CsvltkncuN4ltBimxmu20xuHZgsa9Ng6MVYcwbGJ1aNS081ndfDbdxW/NEG2YqjW52IOtvOUWSPmnXovsdt1jfqsr1AoJPAAk+U5uiv7qYot0hOhY5/U3v7wE3iwaVa1HMoN84OnGxXj6mBz714GgmFdUpopbqghQDcg8+M3xx8zS8+GRbj7PFWu9xdVoVmP/AOTAe5WWue3bHhX4Y7p8ufdRf93T/a+xjPGsdnPFO8lX0RhqlkUdiqPQCU63c+1n0pt+GtTPqcv3gSQeA8GA4QFEBbQECwyfaGCgQHCA5YDoBAIBAa/CB4kQGFYDSkDzajoRAOivATotYCGjAEpQIjefDuE6em4UoDmU6q69hHaNfUwKlXFKsuStTKZgGAYHKwOoYf8AIDv1m9LzWdw0vSLRqVW2pu1Sv+arBe4kOPIg3k6vOmPVCtwa7+VGf+nO2sD4I33Im086PsxHCn7ovb+zzhavREG4VTZhY2ZQw0HDjO2PJN69zjfFFLdriJsAw4TpvTl2+0tW2BjjTxmDUcHwzKfNQw90Eru3eO8/lOm3blpH4XLbmIPQsq/M1kXxchfuZDTnNQtSrFV4dEgH7vV+iiAmOr9dD2ZvtAjduuKqAMTo6sLaai/HusTNqWmPRrasT6qrsfA/k1KslIXd6bKXJ1IIIt3DWd75rWtE2cq4YrWYqhd1th1VrrUqAKFJNibltCNLeMkZ+RW1JiEbDxrReLT7NioVpXLA3adT803dlP8ACwP2gS1M3geywPQQHCA6AsBwgLAWAqwHQCAQCAjcIHnaA20AtAaRAbaAWgFoCQIPe0lqIpDjVdKY/eNj7QO/E4Sm6dGyqygWAIvawsLdh8IFLfYVJRSfKSDiVRgWaxRhoOPbA9kwiU1aoiqOjxhsQNQi5dL8bXHvMsKB8VHDY57clpg+OQH7y34tdYYVPItvNKsDDHoA54Fio8QAT/UJvXzMwxk8alfcIf8Af4EDlQU/yNIdfGK/7SLec1F8xfWyn8LX9iPvICwc9e/SKe0MPof7wPGuDmHn9oCYjCZltMwPHD7O4+B+kztglHZdjpp5TMyxCxUqE0bOg0dLQOtFgeyiA8CA8CA4QFEBwgLAICiA6AQCAQEMBkAIgNgJASAhgNMBjGBC4/r4qivJFeqfH5F929oHdUqQK9jj/tz2rURx+66n6AwPGqPzdVb3DO7eZN/tApe8mxUxFbpszXYKXXSxOUDQ204SXj5N607UW/GpN+5F7x4U9DSp0qZyoX0UXN2tqe29uM7cbLETPdLjycUz29sLRsjZxOJp12sMmGpoBzzEanyB95Gtl+Sax7ykVxfPFp9oWtdZHSDMQPkPY4v53H9oHS2HBINu2B7NQgOXDzIcmHgdy05gPycIHqFgegEBwEBwEBwEBQIDoBAWAogLAIBAICGA2AkBDAQwGmA0wGmB5tAiRSYVqj9qoq9yi5PufaAtVjAjSLp6/WB4PRNzAjHwRsLjXUehNptEtZeVbBG3CbQOzZ9AlwbcgPaa+zKep4easlqYQEWPaPreB1inA9BTgPFOZD1pTA9wkBwWA4CA4CAoEBwEBRAdAICwCAogLAIBAICGA2AQEMBpgNMBDAYYDGEDlrJqD5GB51KN4EfRw5yai3H6wPf8m1geBw0zAGwmkywfQw2omBIClMMhqXCB6CnAeFgeipAeFgOAgKBAUCA60BbQFtAWAQFgEBYBAWAQCAQEMBsAgJAQwGkQEtAaRAaRAY6XEBqrA8VTiO+A5kgefRTIDShg+lS1mGXvkgGTWA7JAULAcFgOtAW0BbQFtAW0BYBAWAQFgEAgLAIBAIBAQwEgJASAQGmAkBDAaYCQPM84DBxgEAmQQwfTmGXpABAdAICwFgLAcIBAWAQFgEBYBAICwCAQCAQ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" name="AutoShape 8" descr="data:image/jpeg;base64,/9j/4AAQSkZJRgABAQAAAQABAAD/2wCEAAkGBxQQEhUQEhQVFRQXFBQWFBQXFRQUFhUVFRQXFhQVFBUYHCggGBwlGxUVITEhJSkrLi4uFx8zODMtNygtLisBCgoKDg0OGxAQGiwkICQwLCwsLDAsLCwsLCwsLCwsLCwsLCwsLCwsLCwsLCwsLCwsLCwsLCwsLCwsLCwsLCwsLP/AABEIAKoBKQMBEQACEQEDEQH/xAAcAAABBQEBAQAAAAAAAAAAAAAAAQIFBgcEAwj/xABBEAACAQIDBAgEAQsEAQUAAAABAgADEQQSIQUGMUETIlFhcYGRoQcyscFSFCMzYnKCkqKy0eEVJEJjwhZDZHOT/8QAGgEBAAIDAQAAAAAAAAAAAAAAAAQFAQIDBv/EAC0RAQACAgEDAgYBBQADAAAAAAABAgMRBAUSITFBEyIyUWFxgUKRobHRFCM0/9oADAMBAAIRAxEAPwDcYBAIBAIBAIBAIBAIBAIBAIBAIBAIBA8sRXCC57bQOf8A1NOxvQf3gNO0x+E+0BDtP9X3gNO0z+H3/wAQGnabfhHvAadpP2L6H+8Bp2i/d6f5gLQxrs6i+hIvoOECXgEAgEAgEAgEAgEAgEAgEAgEAgEAgEAgEAgEAgEAgEAgR+2D1V/a+0CNEB0AgJAQwC8BCYHrs/Wqvn9DAnoBAIBAIBAIBAIBAIBAIBAIBAIBAIBAIBAIBAIBAIBAIEZto/IPH7QI8GA6AQEgMqgkaGx5Hj7QOejibkqdHHEfQjtB7fvMRLaY93sWmWrq2PrV8FJ+g+8CWxuKWijVXNlUXJmJnUbb48dslorX1llO298qmIe2c06d9FXs7TbiZDtkm0vU8fgYsFd63b8o7Ab01aFQGnUJF9QSSGHeJrF5rPiXfJxcWamr1hsmy8aK9JKy8HUG3Z2jyN5OrO428jmxTiyTSfZ1TLkIBAIBAIBAIBAIBAIBAIBAIBAIEdtHbmHw5y1aqqfw8T6DWdsfHy5I3Wu0bNy8OKdXt5e+z9pUsQM1KorjnY6jxHETXJivjnV403xZ8eWN0nbqnN2EAgEAgRG2z1kHcftA4lMB14BAIDTA4cfhs4BByuvytxt2gjmp5j6EAzEw2rbTiw21QSadSyVQbFSeN72Kn/kDY2PceBBExFvaW84pnzXzCf3cbM7HsX6n/E2ckX8VcUaeEUDg1QBvAKSB6j2nHN9Ky6XEfFmZ9oYhiMdc+nvImnpov4Jha9zEQ1tkfRW5uFalgqCN82TMR2ZyWt7ydjjVYeS5l4vntaE1N0YQCAQCAQCAQCBDb1bdGCo9Ja7k5UXkWte57hJPF48579vt7ofN5X/j49x6z6Mnxm8+IrFnbEMDyUMyg3/CF0Fu+X1cGHH4isPM3z58k7taf9O3Ye/OIoMMzmqnNXNzbubiDOWbhYckeI1P4dsHOz4Z8zuPtLWdlbRTE0lrUzdWHmDzB7xKHLjtjtNbPT4M1c1IvV1zm6iAQEJg9FH3h3/WmTTw4DkaGoflv+qOfjLfjdMm0d2WdfhQ8rq+pmuGN/n/AIzyriRUYu92Zr3Ys17nnx4y5itYjUeFBM3mdzO5P2ZtCpg6i16TEgHrDtXmrDmDOOfFGSk1skcfPNLxaviY/wAtzwmIFVEqL8rqrDwYXH1nlrV7ZmHs6W7qxaPd7TDYQPDHYtaNNqtQ2VQST4dnfN6Um9orX1lzy5K46Te3pDJtt76V8S+VGNNL2VVOU92ZhxPtPQYeFixR5jcvLcnnZ88+J1H2hFrtutTf9KxINvmzjv7QZ3tixXjU1j+yNTLmpO62n+66bu7dGJGU2FQC5HJh2j+0pOZw/g/NX0/09F0/qHx/kv4tH+U2DIC0OgEBDA8qkClb606i9HiUGYU8wqJ2o1rkc9LcuHHlOOasz5ha9Mz1rM47e6Z3E3logMXqXV8tmPFLXuKgHDj83DTlwmKZY92/L6fbfdjj+P8An/Fs3h2ZT2hhmpB11syOCGAYcDpy4jwM6WiLQgYMlsGSJmP4YNtbdivTqmlkVmvbqujA+YOnnaRJjU6ekx276d/nX6XrcT4bMrLXxeWwsRSBDZjyzkaW7uc7Y8XvKr5fOiN0x+v3axJCmEAgEAgEAgEAgEDNvjLmCYdv+N6gP7RykewPpLTptojuj9KbquObTSfbyyOpipZTdAriLSxsx3lsLVvg1tFn6eiflARx3E3B+3pK3qGp7bLHpcTXur7NOlYtxAIFR+JG1zh8OKamzVSRfnkHzetwPOWHTsMXyd0+kf7VPVs80xxSvrb/AEx18VrL6bKCuLwdXxxc5jYdyqqj0UATSvht8N60K82242o2/c3ErUwVApwVAhHYU6p+k81y6TTNaJeu4OSMmCspqR0sQKN8XMaaeFRBoHqjN3hVJt62PlLDp2viTP2hV9V3OOK/eWNHF6y571P8LweleO5rONNbAx5p1qbg8GF/Amx9iZpmiL45rLTFvHmraPu1q88y9icDAWAhgMeBw4yiCIFUq/D2rUVsRgnCOHINFuqraA3RuR1Oh07xI98O/NVxxeqdsduXz+ULUw2LwxK4mkaJPym4Icc7FT4es4TW0eq4x58WWN0naGx2LI7/ABmkpVbSkNh71VcPUD02IAYXW5ykcwV4Wm1bTWfDlmw489e28f8AW+bPxa16SVk+V1DDzHCT4ncbeOy45x3mk+zomXMQCAQCAQCAQCBE7z7DTHYd8O+l9Ub8Dj5W+3gTOmLJOO3dDlmxRlr2y+dd5t3cRgahSshHYw1Vh2q3OWlcsX8wrZw2p4lDYdWZgqgkk2AGpJ7hN96Ymu/D6B+Fm7D4Kg1SsMtWrlOU8VReAPebk28JW8nL3zqPZP42H4cb+68SMkiAQMt+MbEVKPZka3jmF/tLfps6rZR9VrvJX9SyypWlhNkOtCrWjuJo6qNaO5xvRsHwrxFsFVZvlWq58gik2lP1Dzkj9LvpUTGKf2nae9lA8ekHihP9N5B1KzduD2zRrNkR7tYnKVZTYcdGAmBXPivstsRgGZBdqTCrYc1AIf0DX/dkniZO2/7ReXi76fp89tWIbWWsXV3w/DopV5vF3G1E9u3SNavTpjm4v3AG5PoDNcmTtpMuePD35IiGzgygelOvAW8BC0BrPA56pgT+7q2o37WY+9vtAz34r4q+IRPw0gfNmP2AkXPPl6DpNNY5t95Zji2u1pHlcx6PCm1iD26Hy4Qektw+EW0ulwjUidaT2H7LjMPfNJeCd10871jF25ovHvH+l6ndUCAQCAQCAQCAQCBUviPtRsPh1VQpNRipLKrWAFzYMCL8JO4GGuS893srep8i+LHHZ6yybB7TqUXz0myG/FVRT7CXM4MUxqYUv/lZo/qa1uDvO2NR0qW6Wnluw0DK17G3I6GU3N41cVomvpK76fyrZqzF/WFskFYoreCrWVVFBgr5rm9tVANxqDzKwIR9vYqipaqlMqOdsv8AMrH6TaK79CfDj+Iezmx2z6eJVbOiirlGpyOozjvtofIyTw8vZfU+6FzsPxKbj1hhNdiDLSbK6tTUqx3k0duGYk2HGZ7nG1NzqG+7q7LOD2clN9HbrOOw1GGnkCB5Sm5GT4mSZXnFxfDxxDorKrcQp8hOCTtG7tUw20K5AsKdJVAHAF8pP9JnS30w0j1lcyL6Gc2zGviH8PKVNjWw9alTDXPQ1HCW/wDrJ4juPrLDBlvbxqZQc9cdfeIUDB7EqO4TNTXW2ZqiBR3kgmTdWiPRCmaT/VDbtw9y6GGpdIXWvUYauh6ijsQj6ys5GW1p7ZjSx42KlY7qztPbSTDYcA1SUDGw+c62vyvIqUjsNicM9Rwa6BAEyAuqkmxzHreUDqx+HprRqVaThyqMyjMrAkC+toCUtnFqmXNZTTVwba3JsR9IHQdh/r/y/wCYHk+wW5OPQwJXZ2GNKmqE3IvqO8k/eBi/xCxOfG1zyBCj91QD73kPLPzS9R0+vbgqpN7kmcVnHo7sNgs+CxFYcaNagf3agdT/ADBJtEfLMuGW/bmpX7xP+F6+CuJtXrU/xUg38DAf+c68efMq7rNd4q2/LX5LecEAgEAgEAgEAgEDPvi6/wCboL+tUPoFH3lp0yPNpUvWJ8UhlJbTzMtonwqdeWgfBl/z2IH/AFUz/M0qeo+y56XGu5q8q1uitrP11HYh/mIt/SYFZ3urWwzDmzIo82B+03x+u2tvRdKSCnSC20VALdyra3tNGZYDvXs+hXY1aCmgTq1JmUpc/gYWI8CJa4YzTGrVlV5b4N/LeFV/01wdbeRv9JJ+HaPZx+JSfd04PGrTIyXzX+c6EEHkPERWIn6mMm4j5Wp7U+I/T0qVOjTPSnKalxcZhxCgcRzvIkcKlN2vPj2dJ5+XJNaY6+feXc28wK3p03Y34MVGnbcXPlaV2ltt67m7Vp0XxNXEE02q1AVBV7ZQDbrBbc5m0xOtFVvTbuHYErXpmwJsHW+nde81iNzpmZ1G3z/t/aj161SrUJuzE2PIX6q+AFhPRY9UrFa+jzF4m95tb1lGpWF50i7E0WTdnb9XC1A9Nv2lv1XHYw+8ZcNM1e20fy5UzX49u+k/w1vaVOnjeiZh1ehFQDUfpbWOnYEPrPN2iaWmHrMV4vWLfdwtu1SOi1HH75Ps017p+zp4cmI3VVVZjUFgCblE5d41iJifZiXpuMwaszKzFAoQXLEZjdjYE6aATN69s6axO15mrIgED563lLHEVywIJq1CQRqLsTYyDf1l6zj6jHXX2hXKHGc5T6+YWfdNM+D2nS/+MtQeNF806Y/ptCFzvGTFb86/ukfg0/8AvvGg/wBUP2m2D6nHq3/z/wAw3CTHlxAIBAIBAIBAIEPvLtKphkSpTVWBazA37CRYjhwMDNviNtg4hKNXLly50IvfrNlPpZfaWfTrxHdCo6phm3bb7M7q4i1xLObaV9ce3dsHeWphSxpOULCxItcgG9tROVox3+uNt5rlpO8dtLNu9v5jauJo0lqFlNRc4YK3UuOkJNrgBb8JGz48EUme3STxrcjviJvMrzvDvAEr36J3p5FGcaEEFuAOh485ULtV6m22xmKo4YIRSOIplWN7lRxDDhzPCdIiIrvbTczOl0+JmMalgjlNs7qh/ZsSR7ST0+sTm3PsgdUtMYNR7sWq4jtl/wB7z9ccexKdQTO4ZmsuqjsmjiG/OVFo6E9IQctxwzZQbeMicqk9vdSPKVws8RfsyT49lj2fsFsJkem1KpnDBKqOKinLbNY6ZTqOyUmbLktOreF/hx46+aL5/oFAqoZEuFAJtYk24kicO633StvFt1aPFGZP2Wa3uZnvn3PCN2zsRKKB3qswvaz2PpNq6tOtNLajyyveWsDWa3DQDlpxGnnLbixrGpuV5zImm2o8ZKhwmPCWwz6id4QckeGzbCxQahSN+FGinC/y0lJ92aeb5May2/b03EneCv6d4e/4T7eF5wSUfvLiejw1VuHVt66TfHG7Q1tPgnw+pZcItT8Vcnyt0f1vM5Z3eWMf0rlnnNuXNAM0D57+JKFNp1+V3Q+TKh+8hZfql6rp07wVV/8A9w311M5ymViNNi+E+xqJwtSu1MFqjPSYm+tOwutuFibyVhrGtqDqua8ZYpE+I8/ysuwdzsHgXNXD0irlSty9R+qSCQAzEDgJ0rjrXzCDm5mbNXtvPhPzdGEAgEAgEAgEAgcG28IatIqBcgggacvHuJgZJvy6dBlVgSWGnMWPZx5yXw4t8SETmTX4cxMs3xg4S3sq8UuvYlKgxb8ocLYAp1XIY31BKaj0MjZK5J+hKx2pH1rtsDLQRq2H6JgLZ1DpntfQsp69ryuzRl/rTsNsc/QtibPxtWs2HzUKTLTVzxbqsSBY2NzcSO7vTYm7TpjDnqgvSCuDkBDZhrYaWte19YC/F6oRRoryLsfMLYf1GWfTI+e0/hUdXn5Kx+WRVTLeVTUyk+nnMRLa1XZRa6kdxHtMzPhxmNWiXX8P6xNZkueC9XvZgl/Qyo5kxNYX/DrNbS2hnvwsde2ViyJw5eloFX38r2p017WJ9BO+D1mXPJ6My2psqq5aouVhqxAbrAAa6G17Acrydg5FO2K+6vzce/dN0KJOhEdeFr6TetkfJj8rzsbepqNAUQqGxNiy34m55zjfhY8mTvtP8FeoZcOOMdYj9phd8lNA5qbCtkbIw1pltcpyk6DhKjkYqUyzWJ8L3i5b5MMXtHlWNqb0169E0aiKLkdZQy8Dfhe02pSsTuJbWvbWphqm7dLo8FRTspqx8Sc5+si2ncu8eiaFSYZPFSAoeBinxjw+XGipyekjeakqf6RImePmej6VbeLX2U5v0h8TOKyr6N3+GKZdn0u9qretRh9pMw/S8z1Od8if4WwNOqAW8BQYCwCAQCAQCAQOfH4noqbVMpYKLkDjbmfIa+UDHd59kNiD0tEqy3c2zAfO1wB2edpYcTk1p4sruZxbZNTVR8TsbEX/AEL+x+8mTyMc+6PXjZIj0cuL2TWpIKr02VCbZja2bsOuh7jMRlrafEtpx2rHmHZukf8AchTzSp/QT9py5Nt45dMFdXiWs/DzeY4+slSoR0ww70qtgBmKVEdHsO0MwPepkHkYvh28ekpfHy99fPrC21urjUccGosjdxU5lv2XvI6QqPxfxAyUE76jegUfeWnTI82lTdWn6asoqmWsq2rkpVLMROe9S72ruu3dhams6RKNkqlN11/J8S9YqzUwEN7EA2qBsobhfSVfLx7tFa+q44eaPhze3iIXjDb30nrZXU00sbOTnIPK4INhOefg/Cx90z5ON1H4+Xtivh0bb3qpYZUdGFYMxBCMAVsL3IuR9JCpjmyyteIVDebeJcY1Lo84tcEMADckWtbjznatJpE7c7Wi0xp0YWhZ1vwvr4c5GidS7THhQ6tMK7qOAZgPAEgT0NJ3WJUOTxaYO2fsx6zMtMElVLmwJso4k25azjlv8ONy64q/FnSa2dgGBAc27udvOcL87UfK3r02LW3ZdqNa6BVoEgAAXsqgD9ZpWWtNp3K2rWKxqHnS2GazgMKa31y0wXcrz1XQeM1ZaSlEBAAMoygWPIW4QHrTgOywC0DM/jXg706FfsL0z+8My/RpHzx7rnpGTVpqzIt179oB9RI67q3/AHEGXAYcf9d/4mJ+8m4/ph5bnzvkWWANN0Q4NA9EMB8AgEAgEBLwC8Br1LAnsF/SBQm2FSq4Ja7Aiq7F8wJGlSoSoI4fKRAdjN0MPTr0UGcpUFVTdtQ6rmQ3AHYdO6Aq7MR9kV6DAfLXJ7c6Fip8RlWdcM6vGnLNG6TtjW6emKC9i1SO782wI95Y8ivySg4LbmJT/wAH8VkxyjkyOD/Cbe85cyPkhvxfGSWhb0I3TmojFSVXUG3DT7SuWCFxq/leWnihnt1VqAlXS/hofMTtiz3xfS4ZuPTL9UM0xtJqNV6TcUZlPfY2v5y8x5O6sSpr4u22nBXexB7D7c5i7ekbjTspV7ETaLuF8e40mKG0GC5AeqTe3K/badItETvSHalp+Xc6+yw7B2WrKXqas3AX+USo5vI+JPbC+6fxPhV7p9XRjdhU7XzW8bSDEzCxmIlA4nBLSDVEscgJvY2uASL8p1x2teYrM+rleIrWbRDyxe8j08nUVi1JHvcixYa+8k04cW8790e3KmNePZXaZvr2mWkRqNKy87l0YPFvSe6MVJBUkG11PEHtHdNLVrbxaGItavms6lom7W9i16JwmIVS60mFCpYXuqmynsbsIlfyOJFY7qen2T+LzJtPZf19paBsPCqKNM5VuVuTYXN9dTK5ZmYkWxdI/ipuvob/AHgShEBICEmB5sxgVzfLZpxeHag2lyCp5hlOh+vrNL17o0kcXNOLJ3Qy3Ebm4pKgCpnGUDNw4DmJHnFK8p1DHMbnw2Xd2g1HD0aTcUpoptwuBraSaxqIhQ8jJ8TJa0e8pdDNnF6AwPWlxge0AgEAgI0DzLQGl4EftuuVoVSOPRsB+0RZfciBy45QlFKQ4KaSjwUqPtA8Ns4i/RuOKVUbyvlb+VjAh6uIvTxNAmwqZyGGthUUjh5Talu20S0vXurNfuzrZm7poVelzlzZxouUWKNrxPdJmTk98TEwjV43ZrU+n/Hf8NdiVKFR61UAHKFVbgnUgkns+UDzM15OaLREQ2wYZrO5X3HdaxPZa/Z4yGlOGrhRAy/fAA4yoRzyk+OUA/SXPDneOFTy/F5QdZZJsjVlLbt4TDVSyYmq1IWHRsFza31DC3CR8kX/AKI27Utj3863YbdNMpqYWtTxCqLkXsyjtKyHmy5YjUxpMw4sO918u/ZGyatb9GOFrkC5172IEhSmrBhd0rm7jMe2o9/5VFveYEbiTWCkU6KlBmWoETMRqVsb342PKInQq+N2Rha9r56TAZRbgALkLax4X7BJWPk2qj349bIpt2FU9XEC3fTN/rJMc78I9uFv3QeNphKjIr58oF2AsL8xa/KSaZe+N+iLfD2Tr1du7dbNiKY/WE1y2/8AXZrjprLX9vojZotRpj/rT+kSlXjl2mLVsO367L/Ev+IEnaAWgGWAmSB5VaF5iW0S8PyQX4Rptt3JTtMuZ4WA7LAeiwPSAQCAQGvwgeBMBjGByYulnXKe4+YII9wIHDjKRIFrnrKf5hA8K2EJgeH+mdYnugc52INfObbY06cDswIdBEiQqYcAHUDQ2vNWWX4/aNbDrVyMQVqLYHVSrC2gPK4PCWGLFjyTEK/LlyYotP6U7FVC7Goxux4mWePHFI1CsvltkncuN4ltBimxmu20xuHZgsa9Ng6MVYcwbGJ1aNS081ndfDbdxW/NEG2YqjW52IOtvOUWSPmnXovsdt1jfqsr1AoJPAAk+U5uiv7qYot0hOhY5/U3v7wE3iwaVa1HMoN84OnGxXj6mBz714GgmFdUpopbqghQDcg8+M3xx8zS8+GRbj7PFWu9xdVoVmP/AOTAe5WWue3bHhX4Y7p8ufdRf93T/a+xjPGsdnPFO8lX0RhqlkUdiqPQCU63c+1n0pt+GtTPqcv3gSQeA8GA4QFEBbQECwyfaGCgQHCA5YDoBAIBAa/CB4kQGFYDSkDzajoRAOivATotYCGjAEpQIjefDuE6em4UoDmU6q69hHaNfUwKlXFKsuStTKZgGAYHKwOoYf8AIDv1m9LzWdw0vSLRqVW2pu1Sv+arBe4kOPIg3k6vOmPVCtwa7+VGf+nO2sD4I33Im086PsxHCn7ovb+zzhavREG4VTZhY2ZQw0HDjO2PJN69zjfFFLdriJsAw4TpvTl2+0tW2BjjTxmDUcHwzKfNQw90Eru3eO8/lOm3blpH4XLbmIPQsq/M1kXxchfuZDTnNQtSrFV4dEgH7vV+iiAmOr9dD2ZvtAjduuKqAMTo6sLaai/HusTNqWmPRrasT6qrsfA/k1KslIXd6bKXJ1IIIt3DWd75rWtE2cq4YrWYqhd1th1VrrUqAKFJNibltCNLeMkZ+RW1JiEbDxrReLT7NioVpXLA3adT803dlP8ACwP2gS1M3geywPQQHCA6AsBwgLAWAqwHQCAQCAjcIHnaA20AtAaRAbaAWgFoCQIPe0lqIpDjVdKY/eNj7QO/E4Sm6dGyqygWAIvawsLdh8IFLfYVJRSfKSDiVRgWaxRhoOPbA9kwiU1aoiqOjxhsQNQi5dL8bXHvMsKB8VHDY57clpg+OQH7y34tdYYVPItvNKsDDHoA54Fio8QAT/UJvXzMwxk8alfcIf8Af4EDlQU/yNIdfGK/7SLec1F8xfWyn8LX9iPvICwc9e/SKe0MPof7wPGuDmHn9oCYjCZltMwPHD7O4+B+kztglHZdjpp5TMyxCxUqE0bOg0dLQOtFgeyiA8CA8CA4QFEBwgLAICiA6AQCAQEMBkAIgNgJASAhgNMBjGBC4/r4qivJFeqfH5F929oHdUqQK9jj/tz2rURx+66n6AwPGqPzdVb3DO7eZN/tApe8mxUxFbpszXYKXXSxOUDQ204SXj5N607UW/GpN+5F7x4U9DSp0qZyoX0UXN2tqe29uM7cbLETPdLjycUz29sLRsjZxOJp12sMmGpoBzzEanyB95Gtl+Sax7ykVxfPFp9oWtdZHSDMQPkPY4v53H9oHS2HBINu2B7NQgOXDzIcmHgdy05gPycIHqFgegEBwEBwEBwEBQIDoBAWAogLAIBAICGA2AkBDAQwGmA0wGmB5tAiRSYVqj9qoq9yi5PufaAtVjAjSLp6/WB4PRNzAjHwRsLjXUehNptEtZeVbBG3CbQOzZ9AlwbcgPaa+zKep4easlqYQEWPaPreB1inA9BTgPFOZD1pTA9wkBwWA4CA4CAoEBwEBRAdAICwCAogLAIBAICGA2AQEMBpgNMBDAYYDGEDlrJqD5GB51KN4EfRw5yai3H6wPf8m1geBw0zAGwmkywfQw2omBIClMMhqXCB6CnAeFgeipAeFgOAgKBAUCA60BbQFtAWAQFgEBYBAWAQCAQEMBsAgJAQwGkQEtAaRAaRAY6XEBqrA8VTiO+A5kgefRTIDShg+lS1mGXvkgGTWA7JAULAcFgOtAW0BbQFtAW0BYBAWAQFgEAgLAIBAIBAQwEgJASAQGmAkBDAaYCQPM84DBxgEAmQQwfTmGXpABAdAICwFgLAcIBAWAQFgEBYBAICwCAQCAQ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9" r="9313" b="8722"/>
          <a:stretch>
            <a:fillRect/>
          </a:stretch>
        </p:blipFill>
        <p:spPr bwMode="auto">
          <a:xfrm>
            <a:off x="5364088" y="2698971"/>
            <a:ext cx="2664296" cy="1666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780" y="4518620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12 Imagen" descr="images1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2608108"/>
            <a:ext cx="1944216" cy="233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3508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642194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MATERIAL DIDÁCTICO</a:t>
            </a:r>
            <a:endParaRPr lang="es-E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9 Marcador de contenido"/>
          <p:cNvSpPr>
            <a:spLocks noGrp="1"/>
          </p:cNvSpPr>
          <p:nvPr>
            <p:ph idx="1"/>
          </p:nvPr>
        </p:nvSpPr>
        <p:spPr>
          <a:xfrm>
            <a:off x="179512" y="1700808"/>
            <a:ext cx="4743301" cy="172819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3000" dirty="0" smtClean="0"/>
              <a:t>Todo tipo de material didáctico que fortalezca el aprendizaje como:</a:t>
            </a:r>
          </a:p>
          <a:p>
            <a:pPr lvl="1" algn="ctr">
              <a:buNone/>
            </a:pPr>
            <a:endParaRPr lang="es-ES" sz="3200" dirty="0"/>
          </a:p>
        </p:txBody>
      </p:sp>
      <p:pic>
        <p:nvPicPr>
          <p:cNvPr id="7170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8904"/>
            <a:ext cx="1709737" cy="685800"/>
          </a:xfrm>
          <a:prstGeom prst="rect">
            <a:avLst/>
          </a:prstGeom>
          <a:noFill/>
        </p:spPr>
      </p:pic>
      <p:pic>
        <p:nvPicPr>
          <p:cNvPr id="12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44624"/>
            <a:ext cx="1203009" cy="1008112"/>
          </a:xfrm>
          <a:prstGeom prst="rect">
            <a:avLst/>
          </a:prstGeom>
          <a:noFill/>
        </p:spPr>
      </p:pic>
      <p:pic>
        <p:nvPicPr>
          <p:cNvPr id="40968" name="Picture 8" descr="http://ts1.mm.bing.net/th?id=H.4936172714068280&amp;w=176&amp;h=140&amp;c=7&amp;rs=1&amp;pid=1.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068960"/>
            <a:ext cx="2280412" cy="1796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10 CuadroTexto"/>
          <p:cNvSpPr txBox="1"/>
          <p:nvPr/>
        </p:nvSpPr>
        <p:spPr>
          <a:xfrm>
            <a:off x="323528" y="3284984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/>
              <a:t>Juegos Didácticos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/>
              <a:t>Material: Deportivo, para banda de guerra, musical, para laboratorios y talleres</a:t>
            </a:r>
            <a:r>
              <a:rPr lang="es-MX" dirty="0" smtClean="0"/>
              <a:t>.</a:t>
            </a:r>
            <a:endParaRPr lang="es-ES" sz="2400" dirty="0" smtClean="0"/>
          </a:p>
        </p:txBody>
      </p:sp>
      <p:pic>
        <p:nvPicPr>
          <p:cNvPr id="17" name="16 Imagen" descr="imagesCA0O2M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1009" y="4599370"/>
            <a:ext cx="2386552" cy="1781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17 Imagen" descr="images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38" y="1844824"/>
            <a:ext cx="1872210" cy="2238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7466592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Puede ser para…</a:t>
            </a:r>
            <a:endParaRPr lang="es-ES" b="1" dirty="0"/>
          </a:p>
        </p:txBody>
      </p:sp>
      <p:sp>
        <p:nvSpPr>
          <p:cNvPr id="25" name="24 Marcador de texto"/>
          <p:cNvSpPr>
            <a:spLocks noGrp="1"/>
          </p:cNvSpPr>
          <p:nvPr>
            <p:ph type="body" idx="1"/>
          </p:nvPr>
        </p:nvSpPr>
        <p:spPr>
          <a:xfrm>
            <a:off x="315788" y="1556792"/>
            <a:ext cx="4040188" cy="576064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DIRECCIÓN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395536" y="2060849"/>
            <a:ext cx="4040188" cy="12241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2200" dirty="0" smtClean="0"/>
              <a:t>Memorias USB, tóner, cartuchos de tinta, material de oficina, etc.</a:t>
            </a:r>
            <a:endParaRPr lang="es-ES" sz="2200" dirty="0"/>
          </a:p>
        </p:txBody>
      </p:sp>
      <p:sp>
        <p:nvSpPr>
          <p:cNvPr id="26" name="25 Marcador de texto"/>
          <p:cNvSpPr>
            <a:spLocks noGrp="1"/>
          </p:cNvSpPr>
          <p:nvPr>
            <p:ph type="body" sz="quarter" idx="3"/>
          </p:nvPr>
        </p:nvSpPr>
        <p:spPr>
          <a:xfrm>
            <a:off x="4499992" y="1556792"/>
            <a:ext cx="4041775" cy="576064"/>
          </a:xfrm>
        </p:spPr>
        <p:txBody>
          <a:bodyPr>
            <a:normAutofit/>
          </a:bodyPr>
          <a:lstStyle/>
          <a:p>
            <a:pPr algn="ctr"/>
            <a:r>
              <a:rPr lang="es-ES" sz="2800" dirty="0" smtClean="0"/>
              <a:t>AULA</a:t>
            </a:r>
            <a:endParaRPr lang="es-ES" dirty="0" smtClean="0"/>
          </a:p>
        </p:txBody>
      </p:sp>
      <p:sp>
        <p:nvSpPr>
          <p:cNvPr id="14" name="13 Marcador de contenido"/>
          <p:cNvSpPr>
            <a:spLocks noGrp="1"/>
          </p:cNvSpPr>
          <p:nvPr>
            <p:ph sz="quarter" idx="4"/>
          </p:nvPr>
        </p:nvSpPr>
        <p:spPr>
          <a:xfrm>
            <a:off x="4655369" y="2060849"/>
            <a:ext cx="4041775" cy="1224136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dirty="0" smtClean="0"/>
              <a:t>Cromos, globo terráqueo, juego de geometría, plumones, etc.</a:t>
            </a:r>
            <a:endParaRPr lang="es-ES" dirty="0"/>
          </a:p>
        </p:txBody>
      </p:sp>
      <p:pic>
        <p:nvPicPr>
          <p:cNvPr id="819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  <p:pic>
        <p:nvPicPr>
          <p:cNvPr id="11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3487" y="116632"/>
            <a:ext cx="1203009" cy="1008112"/>
          </a:xfrm>
          <a:prstGeom prst="rect">
            <a:avLst/>
          </a:prstGeom>
          <a:noFill/>
        </p:spPr>
      </p:pic>
      <p:pic>
        <p:nvPicPr>
          <p:cNvPr id="27" name="26 Imagen" descr="Dibujo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048847"/>
            <a:ext cx="5508104" cy="1972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28 Imagen" descr="Dibuj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3889" y="3501009"/>
            <a:ext cx="2514360" cy="3008510"/>
          </a:xfrm>
          <a:prstGeom prst="round2DiagRect">
            <a:avLst>
              <a:gd name="adj1" fmla="val 16667"/>
              <a:gd name="adj2" fmla="val 9728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9449408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490662"/>
            <a:ext cx="7772400" cy="1282154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   ACERVO BIBLIOGRÁFICO</a:t>
            </a:r>
            <a:endParaRPr lang="es-E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179512" y="1916832"/>
            <a:ext cx="3384376" cy="410296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Paquetes de libros para alumnos, maestros y padres de familia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ES" sz="24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Enciclopedias diversas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CD (multimedia)</a:t>
            </a:r>
            <a:endParaRPr lang="es-ES" sz="2400" dirty="0"/>
          </a:p>
        </p:txBody>
      </p:sp>
      <p:pic>
        <p:nvPicPr>
          <p:cNvPr id="12290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1" y="44624"/>
            <a:ext cx="1709737" cy="685800"/>
          </a:xfrm>
          <a:prstGeom prst="rect">
            <a:avLst/>
          </a:prstGeom>
          <a:noFill/>
        </p:spPr>
      </p:pic>
      <p:pic>
        <p:nvPicPr>
          <p:cNvPr id="11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44624"/>
            <a:ext cx="1203009" cy="1008112"/>
          </a:xfrm>
          <a:prstGeom prst="rect">
            <a:avLst/>
          </a:prstGeom>
          <a:noFill/>
        </p:spPr>
      </p:pic>
      <p:pic>
        <p:nvPicPr>
          <p:cNvPr id="10" name="9 Imagen" descr="Dibujo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1916832"/>
            <a:ext cx="2844554" cy="21313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12 Imagen" descr="imagesCA40BLHE.jpg"/>
          <p:cNvPicPr>
            <a:picLocks noChangeAspect="1"/>
          </p:cNvPicPr>
          <p:nvPr/>
        </p:nvPicPr>
        <p:blipFill>
          <a:blip r:embed="rId5" cstate="print"/>
          <a:srcRect l="12562" r="5783"/>
          <a:stretch>
            <a:fillRect/>
          </a:stretch>
        </p:blipFill>
        <p:spPr>
          <a:xfrm>
            <a:off x="3419872" y="2204864"/>
            <a:ext cx="2016224" cy="2469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13 Imagen" descr="imagesCACQGPO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4581128"/>
            <a:ext cx="3228950" cy="18082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5425922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-99392"/>
            <a:ext cx="7772400" cy="1714202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OTROS COMPONENTES</a:t>
            </a:r>
            <a:endParaRPr lang="es-E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1520" y="1628799"/>
            <a:ext cx="3672408" cy="482453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600" dirty="0" smtClean="0"/>
              <a:t>Revelado e impresiones y fotografías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600" dirty="0" smtClean="0"/>
              <a:t>Fotocopiado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600" dirty="0" smtClean="0"/>
              <a:t>Engargolados</a:t>
            </a:r>
          </a:p>
          <a:p>
            <a:pPr marL="0" indent="0">
              <a:spcBef>
                <a:spcPts val="0"/>
              </a:spcBef>
            </a:pPr>
            <a:r>
              <a:rPr lang="es-ES" sz="2600" dirty="0" smtClean="0"/>
              <a:t>Contratación de servicio de autobús </a:t>
            </a:r>
            <a:r>
              <a:rPr lang="es-ES" sz="2600" dirty="0" smtClean="0"/>
              <a:t>(solo para viajes </a:t>
            </a:r>
            <a:r>
              <a:rPr lang="es-ES" sz="2600" dirty="0" smtClean="0"/>
              <a:t>de </a:t>
            </a:r>
            <a:r>
              <a:rPr lang="es-ES" sz="2600" dirty="0" smtClean="0"/>
              <a:t>estudio que vayan acorde a los objetivos del Proyecto )</a:t>
            </a:r>
            <a:endParaRPr lang="es-ES" sz="2600" dirty="0" smtClean="0"/>
          </a:p>
        </p:txBody>
      </p:sp>
      <p:pic>
        <p:nvPicPr>
          <p:cNvPr id="7" name="Picture 2" descr="C:\Users\flory.pasos\Documents\Respaldo\Documentos flory\Documentos, Fotos, Videos\escuelas\Dominga Canto Pastrana\X`matkuil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276872"/>
            <a:ext cx="2520280" cy="17334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2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1709737" cy="685800"/>
          </a:xfrm>
          <a:prstGeom prst="rect">
            <a:avLst/>
          </a:prstGeom>
          <a:noFill/>
        </p:spPr>
      </p:pic>
      <p:pic>
        <p:nvPicPr>
          <p:cNvPr id="10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33487" y="44624"/>
            <a:ext cx="1203009" cy="1008112"/>
          </a:xfrm>
          <a:prstGeom prst="rect">
            <a:avLst/>
          </a:prstGeom>
          <a:noFill/>
        </p:spPr>
      </p:pic>
      <p:pic>
        <p:nvPicPr>
          <p:cNvPr id="12" name="11 Imagen" descr="imagesCAPI6AY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1700808"/>
            <a:ext cx="2401462" cy="2257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14 Imagen" descr="imagesCA5QYBHR.jpg"/>
          <p:cNvPicPr>
            <a:picLocks noChangeAspect="1"/>
          </p:cNvPicPr>
          <p:nvPr/>
        </p:nvPicPr>
        <p:blipFill>
          <a:blip r:embed="rId6" cstate="print"/>
          <a:srcRect t="7513" b="9841"/>
          <a:stretch>
            <a:fillRect/>
          </a:stretch>
        </p:blipFill>
        <p:spPr>
          <a:xfrm>
            <a:off x="3995936" y="4437112"/>
            <a:ext cx="1444015" cy="1584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16 Imagen" descr="imagesCAD871N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4365104"/>
            <a:ext cx="2809578" cy="18730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587089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000" b="1" dirty="0" smtClean="0">
                <a:solidFill>
                  <a:schemeClr val="bg1">
                    <a:lumMod val="50000"/>
                  </a:schemeClr>
                </a:solidFill>
              </a:rPr>
              <a:t>NO SE PERMITE</a:t>
            </a:r>
            <a:endParaRPr lang="es-MX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half" idx="1"/>
          </p:nvPr>
        </p:nvSpPr>
        <p:spPr>
          <a:xfrm>
            <a:off x="494504" y="1340768"/>
            <a:ext cx="7355160" cy="276490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b="1" dirty="0" smtClean="0"/>
              <a:t>Adquisición de:</a:t>
            </a:r>
          </a:p>
          <a:p>
            <a:r>
              <a:rPr lang="es-ES" sz="2600" dirty="0" smtClean="0"/>
              <a:t>Bocadillos</a:t>
            </a:r>
          </a:p>
          <a:p>
            <a:r>
              <a:rPr lang="es-ES" sz="2600" dirty="0" smtClean="0"/>
              <a:t>Gasolina, viáticos</a:t>
            </a:r>
          </a:p>
          <a:p>
            <a:r>
              <a:rPr lang="es-ES" sz="2600" dirty="0" smtClean="0"/>
              <a:t>Pago de entradas a parques</a:t>
            </a:r>
          </a:p>
          <a:p>
            <a:r>
              <a:rPr lang="es-ES" sz="2600" dirty="0" smtClean="0"/>
              <a:t>Regalos</a:t>
            </a:r>
          </a:p>
          <a:p>
            <a:r>
              <a:rPr lang="es-ES" sz="2600" dirty="0" smtClean="0"/>
              <a:t>Uniformes </a:t>
            </a:r>
          </a:p>
          <a:p>
            <a:pPr marL="0" indent="0">
              <a:spcBef>
                <a:spcPts val="0"/>
              </a:spcBef>
              <a:buNone/>
            </a:pPr>
            <a:endParaRPr lang="es-MX" dirty="0"/>
          </a:p>
        </p:txBody>
      </p:sp>
      <p:pic>
        <p:nvPicPr>
          <p:cNvPr id="9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1709737" cy="685800"/>
          </a:xfrm>
          <a:prstGeom prst="rect">
            <a:avLst/>
          </a:prstGeom>
          <a:noFill/>
        </p:spPr>
      </p:pic>
      <p:pic>
        <p:nvPicPr>
          <p:cNvPr id="10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44624"/>
            <a:ext cx="1203009" cy="1008112"/>
          </a:xfrm>
          <a:prstGeom prst="rect">
            <a:avLst/>
          </a:prstGeom>
          <a:noFill/>
        </p:spPr>
      </p:pic>
      <p:grpSp>
        <p:nvGrpSpPr>
          <p:cNvPr id="18" name="17 Grupo"/>
          <p:cNvGrpSpPr/>
          <p:nvPr/>
        </p:nvGrpSpPr>
        <p:grpSpPr>
          <a:xfrm>
            <a:off x="2892802" y="3477367"/>
            <a:ext cx="3238832" cy="2249488"/>
            <a:chOff x="3275856" y="4293096"/>
            <a:chExt cx="4250001" cy="2880320"/>
          </a:xfrm>
        </p:grpSpPr>
        <p:pic>
          <p:nvPicPr>
            <p:cNvPr id="11" name="Picture 3" descr="G:\1279937533_106576346_7-FABRICAMOS-UNIFORMES-ESCOLARES-PANTS-JUMPERS-PANTALoN-FALDA-ETC-Mexico-1279937533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856" y="4869160"/>
              <a:ext cx="4250001" cy="1829201"/>
            </a:xfrm>
            <a:prstGeom prst="rect">
              <a:avLst/>
            </a:prstGeom>
            <a:noFill/>
          </p:spPr>
        </p:pic>
        <p:sp>
          <p:nvSpPr>
            <p:cNvPr id="12" name="11 Multiplicar"/>
            <p:cNvSpPr/>
            <p:nvPr/>
          </p:nvSpPr>
          <p:spPr>
            <a:xfrm>
              <a:off x="5076056" y="4293096"/>
              <a:ext cx="1152128" cy="2880320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7" name="16 Grupo"/>
          <p:cNvGrpSpPr/>
          <p:nvPr/>
        </p:nvGrpSpPr>
        <p:grpSpPr>
          <a:xfrm>
            <a:off x="6527620" y="4571467"/>
            <a:ext cx="2088232" cy="1817440"/>
            <a:chOff x="0" y="3977680"/>
            <a:chExt cx="2952328" cy="2880320"/>
          </a:xfrm>
        </p:grpSpPr>
        <p:pic>
          <p:nvPicPr>
            <p:cNvPr id="13" name="Picture 7" descr="G:\HERRAMIENTAS DE SEGUIMIENTO Y EVALUACION\Bocadillos%20Salados_jpg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4653136"/>
              <a:ext cx="2952328" cy="1968218"/>
            </a:xfrm>
            <a:prstGeom prst="rect">
              <a:avLst/>
            </a:prstGeom>
            <a:noFill/>
          </p:spPr>
        </p:pic>
        <p:sp>
          <p:nvSpPr>
            <p:cNvPr id="14" name="13 Multiplicar"/>
            <p:cNvSpPr/>
            <p:nvPr/>
          </p:nvSpPr>
          <p:spPr>
            <a:xfrm>
              <a:off x="827584" y="3977680"/>
              <a:ext cx="1152128" cy="2880320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5724128" y="1307804"/>
            <a:ext cx="2846434" cy="2232248"/>
            <a:chOff x="5220072" y="4149080"/>
            <a:chExt cx="4066334" cy="3240360"/>
          </a:xfrm>
        </p:grpSpPr>
        <p:pic>
          <p:nvPicPr>
            <p:cNvPr id="15" name="Picture 5" descr="G:\CONSTR~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20072" y="4697760"/>
              <a:ext cx="4066334" cy="2160240"/>
            </a:xfrm>
            <a:prstGeom prst="rect">
              <a:avLst/>
            </a:prstGeom>
            <a:noFill/>
          </p:spPr>
        </p:pic>
        <p:sp>
          <p:nvSpPr>
            <p:cNvPr id="16" name="15 Multiplicar"/>
            <p:cNvSpPr/>
            <p:nvPr/>
          </p:nvSpPr>
          <p:spPr>
            <a:xfrm>
              <a:off x="6588224" y="4149080"/>
              <a:ext cx="1512168" cy="3240360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334308" y="4221088"/>
            <a:ext cx="2005444" cy="2537520"/>
            <a:chOff x="-396552" y="4005064"/>
            <a:chExt cx="2581508" cy="3168352"/>
          </a:xfrm>
        </p:grpSpPr>
        <p:pic>
          <p:nvPicPr>
            <p:cNvPr id="20" name="Picture 4" descr="G:\DE-MALA-CALIDAD-GASOLINA-MAGNA1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396552" y="4653136"/>
              <a:ext cx="2581508" cy="1924607"/>
            </a:xfrm>
            <a:prstGeom prst="rect">
              <a:avLst/>
            </a:prstGeom>
            <a:noFill/>
          </p:spPr>
        </p:pic>
        <p:sp>
          <p:nvSpPr>
            <p:cNvPr id="21" name="20 Multiplicar"/>
            <p:cNvSpPr/>
            <p:nvPr/>
          </p:nvSpPr>
          <p:spPr>
            <a:xfrm>
              <a:off x="395536" y="4005064"/>
              <a:ext cx="1008112" cy="3168352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655238890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061864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FORMAS DE PAGO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0872" y="2204864"/>
            <a:ext cx="8229600" cy="2664296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400" b="1" dirty="0" smtClean="0"/>
              <a:t>No</a:t>
            </a:r>
            <a:r>
              <a:rPr lang="es-ES" sz="2400" dirty="0" smtClean="0"/>
              <a:t> se permiten pagos con tarjeta de crédito, transferencia electrónica, vales de despensa, cupones, etc.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400" b="1" dirty="0"/>
              <a:t>Ú</a:t>
            </a:r>
            <a:r>
              <a:rPr lang="es-ES" sz="2400" b="1" dirty="0" smtClean="0"/>
              <a:t>NICAMENTE</a:t>
            </a:r>
            <a:r>
              <a:rPr lang="es-ES" sz="2400" dirty="0" smtClean="0"/>
              <a:t> </a:t>
            </a:r>
            <a:r>
              <a:rPr lang="es-ES" sz="2400" dirty="0" smtClean="0"/>
              <a:t>se aceptan facturas pagadas con efectivo o tarjeta de débito.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2400" dirty="0" smtClean="0"/>
              <a:t>La responsabilidad del manejo de los recursos es del </a:t>
            </a:r>
            <a:r>
              <a:rPr lang="es-ES" sz="2400" b="1" dirty="0" smtClean="0"/>
              <a:t>RESPONSABLE DEL PROYECTO</a:t>
            </a:r>
            <a:r>
              <a:rPr lang="es-ES" sz="2400" dirty="0" smtClean="0"/>
              <a:t>.</a:t>
            </a:r>
          </a:p>
        </p:txBody>
      </p:sp>
      <p:pic>
        <p:nvPicPr>
          <p:cNvPr id="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  <p:pic>
        <p:nvPicPr>
          <p:cNvPr id="5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3487" y="116632"/>
            <a:ext cx="1203009" cy="1008112"/>
          </a:xfrm>
          <a:prstGeom prst="rect">
            <a:avLst/>
          </a:prstGeom>
          <a:noFill/>
        </p:spPr>
      </p:pic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6084168" y="7317432"/>
            <a:ext cx="4104456" cy="476672"/>
          </a:xfrm>
        </p:spPr>
        <p:txBody>
          <a:bodyPr/>
          <a:lstStyle/>
          <a:p>
            <a:pPr algn="ctr">
              <a:defRPr/>
            </a:pPr>
            <a:r>
              <a:rPr lang="es-MX" dirty="0" smtClean="0"/>
              <a:t>Coordinación del Programa Escuelas de Calidad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75976602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110151" y="917848"/>
            <a:ext cx="8229600" cy="1143000"/>
          </a:xfrm>
        </p:spPr>
        <p:txBody>
          <a:bodyPr>
            <a:normAutofit/>
          </a:bodyPr>
          <a:lstStyle/>
          <a:p>
            <a:r>
              <a:rPr lang="es-ES" sz="2800" b="1" dirty="0" smtClean="0">
                <a:solidFill>
                  <a:schemeClr val="bg1">
                    <a:lumMod val="50000"/>
                  </a:schemeClr>
                </a:solidFill>
              </a:rPr>
              <a:t>EVIDENCIAS PARA COMPROBACIÓN QUE DEBE CONTENER EL EXPEDIENTE ESCOLAR </a:t>
            </a:r>
            <a:endParaRPr lang="es-MX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251520" y="2045960"/>
            <a:ext cx="6120680" cy="447938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 smtClean="0"/>
              <a:t>Facturas  (incluido el archivo XML)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 smtClean="0"/>
              <a:t>Se </a:t>
            </a:r>
            <a:r>
              <a:rPr lang="es-ES" sz="1600" dirty="0"/>
              <a:t>deben tomar fotografías de lo adquirido por componente (la evidencia debe ser tomada en la escuela)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 smtClean="0"/>
              <a:t>Fotografías de haber realizado el </a:t>
            </a:r>
            <a:r>
              <a:rPr lang="es-ES" sz="1600" dirty="0" smtClean="0">
                <a:hlinkClick r:id="rId3" action="ppaction://hlinksldjump"/>
              </a:rPr>
              <a:t>pizarrón de evidencias </a:t>
            </a:r>
            <a:r>
              <a:rPr lang="es-ES" sz="1600" dirty="0" smtClean="0"/>
              <a:t>(SUGERENCIA)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 smtClean="0"/>
              <a:t>Levantar actas de acuerdo.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 smtClean="0"/>
              <a:t>Toda la evidencia debe estar en el expediente del proyecto (este expediente estará a cargo del responsable del proyecto), pues a través de el se comprueba el ejercicio del recurso. 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s-ES" sz="1600" dirty="0" smtClean="0"/>
          </a:p>
        </p:txBody>
      </p:sp>
      <p:pic>
        <p:nvPicPr>
          <p:cNvPr id="6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6632"/>
            <a:ext cx="1709737" cy="685800"/>
          </a:xfrm>
          <a:prstGeom prst="rect">
            <a:avLst/>
          </a:prstGeom>
          <a:noFill/>
        </p:spPr>
      </p:pic>
      <p:pic>
        <p:nvPicPr>
          <p:cNvPr id="7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61479" y="116632"/>
            <a:ext cx="1203009" cy="1008112"/>
          </a:xfrm>
          <a:prstGeom prst="rect">
            <a:avLst/>
          </a:prstGeom>
          <a:noFill/>
        </p:spPr>
      </p:pic>
      <p:pic>
        <p:nvPicPr>
          <p:cNvPr id="9" name="8 Imagen" descr="CAMARA.jpg">
            <a:hlinkClick r:id="rId6" action="ppaction://hlinkpres?slideindex=1&amp;slidetitle="/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4313" y="1700808"/>
            <a:ext cx="315433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34426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1709737" cy="685800"/>
          </a:xfrm>
          <a:prstGeom prst="rect">
            <a:avLst/>
          </a:prstGeom>
          <a:noFill/>
        </p:spPr>
      </p:pic>
      <p:pic>
        <p:nvPicPr>
          <p:cNvPr id="5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7503" y="-27384"/>
            <a:ext cx="1203009" cy="1008112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-108520" y="899135"/>
            <a:ext cx="87129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s-MX" b="1" u="sng" dirty="0"/>
              <a:t>Se </a:t>
            </a:r>
            <a:r>
              <a:rPr lang="es-MX" b="1" u="sng" dirty="0" smtClean="0"/>
              <a:t>sugiere</a:t>
            </a:r>
            <a:r>
              <a:rPr lang="es-MX" b="1" dirty="0" smtClean="0"/>
              <a:t> </a:t>
            </a:r>
            <a:r>
              <a:rPr lang="es-MX" dirty="0" smtClean="0"/>
              <a:t>que </a:t>
            </a:r>
            <a:r>
              <a:rPr lang="es-MX" dirty="0"/>
              <a:t>en apego a la rendición de cuentas y en apoyo a la transparencia en el ejercicio del recurso se </a:t>
            </a:r>
            <a:r>
              <a:rPr lang="es-MX" dirty="0" smtClean="0"/>
              <a:t>elabore un PIZARRÓN DE EVIDENCIAS; siendo este un medio informativo ubicado en un </a:t>
            </a:r>
            <a:r>
              <a:rPr lang="es-MX" b="1" u="sng" dirty="0" smtClean="0"/>
              <a:t>lugar visible</a:t>
            </a:r>
            <a:r>
              <a:rPr lang="es-MX" dirty="0" smtClean="0"/>
              <a:t> para la comunidad escolar.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s-ES" b="1" u="sng" dirty="0" smtClean="0"/>
              <a:t>Puede ser elaborado </a:t>
            </a:r>
            <a:r>
              <a:rPr lang="es-ES" dirty="0" smtClean="0"/>
              <a:t>en un pizarrón/lona/muro/periódico mural u otro material de acuerdo a las posibilidades de la escuela</a:t>
            </a:r>
          </a:p>
        </p:txBody>
      </p:sp>
      <p:grpSp>
        <p:nvGrpSpPr>
          <p:cNvPr id="9" name="10 Grupo"/>
          <p:cNvGrpSpPr/>
          <p:nvPr/>
        </p:nvGrpSpPr>
        <p:grpSpPr>
          <a:xfrm>
            <a:off x="251520" y="3212718"/>
            <a:ext cx="8676456" cy="3168610"/>
            <a:chOff x="0" y="0"/>
            <a:chExt cx="5857592" cy="2797521"/>
          </a:xfrm>
        </p:grpSpPr>
        <p:sp>
          <p:nvSpPr>
            <p:cNvPr id="10" name="Cuadro de texto 2"/>
            <p:cNvSpPr txBox="1">
              <a:spLocks noChangeArrowheads="1"/>
            </p:cNvSpPr>
            <p:nvPr/>
          </p:nvSpPr>
          <p:spPr bwMode="auto">
            <a:xfrm>
              <a:off x="0" y="0"/>
              <a:ext cx="5857592" cy="2797521"/>
            </a:xfrm>
            <a:prstGeom prst="rect">
              <a:avLst/>
            </a:prstGeom>
            <a:noFill/>
            <a:ln w="57150" cmpd="dbl">
              <a:solidFill>
                <a:schemeClr val="tx1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2400" b="1">
                  <a:ln w="8890" cap="flat" cmpd="sng" algn="ctr">
                    <a:solidFill>
                      <a:srgbClr val="FCFCFD"/>
                    </a:solidFill>
                    <a:prstDash val="solid"/>
                    <a:miter lim="0"/>
                  </a:ln>
                  <a:gradFill>
                    <a:gsLst>
                      <a:gs pos="10000">
                        <a:srgbClr val="84B1FF"/>
                      </a:gs>
                      <a:gs pos="90000">
                        <a:srgbClr val="385D8A"/>
                      </a:gs>
                    </a:gsLst>
                    <a:lin ang="5400000" scaled="0"/>
                  </a:gradFill>
                  <a:effectLst>
                    <a:outerShdw blurRad="55004" dist="50800" dir="5400000" algn="tl">
                      <a:srgbClr val="000000">
                        <a:alpha val="33000"/>
                      </a:srgbClr>
                    </a:outerShdw>
                  </a:effectLst>
                  <a:ea typeface="Calibri"/>
                  <a:cs typeface="Times New Roman"/>
                </a:rPr>
                <a:t>PIZARRÓN DE EVIDENCIAS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2000" b="1">
                  <a:ln w="8890" cap="flat" cmpd="sng" algn="ctr">
                    <a:solidFill>
                      <a:srgbClr val="FCFCFD"/>
                    </a:solidFill>
                    <a:prstDash val="solid"/>
                    <a:miter lim="0"/>
                  </a:ln>
                  <a:gradFill>
                    <a:gsLst>
                      <a:gs pos="10000">
                        <a:srgbClr val="84B1FF"/>
                      </a:gs>
                      <a:gs pos="90000">
                        <a:srgbClr val="385D8A"/>
                      </a:gs>
                    </a:gsLst>
                    <a:lin ang="5400000" scaled="0"/>
                  </a:gradFill>
                  <a:effectLst>
                    <a:outerShdw blurRad="55004" dist="50800" dir="5400000" algn="tl">
                      <a:srgbClr val="000000">
                        <a:alpha val="33000"/>
                      </a:srgbClr>
                    </a:outerShdw>
                  </a:effectLst>
                  <a:ea typeface="Calibri"/>
                  <a:cs typeface="Times New Roman"/>
                </a:rPr>
                <a:t> 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2000" b="1">
                  <a:ln w="8890" cap="flat" cmpd="sng" algn="ctr">
                    <a:solidFill>
                      <a:srgbClr val="FCFCFD"/>
                    </a:solidFill>
                    <a:prstDash val="solid"/>
                    <a:miter lim="0"/>
                  </a:ln>
                  <a:gradFill>
                    <a:gsLst>
                      <a:gs pos="10000">
                        <a:srgbClr val="84B1FF"/>
                      </a:gs>
                      <a:gs pos="90000">
                        <a:srgbClr val="385D8A"/>
                      </a:gs>
                    </a:gsLst>
                    <a:lin ang="5400000" scaled="0"/>
                  </a:gradFill>
                  <a:effectLst>
                    <a:outerShdw blurRad="55004" dist="50800" dir="5400000" algn="tl">
                      <a:srgbClr val="000000">
                        <a:alpha val="33000"/>
                      </a:srgbClr>
                    </a:outerShdw>
                  </a:effectLst>
                  <a:ea typeface="Calibri"/>
                  <a:cs typeface="Times New Roman"/>
                </a:rPr>
                <a:t> 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2000" b="1">
                  <a:ln w="8890" cap="flat" cmpd="sng" algn="ctr">
                    <a:solidFill>
                      <a:srgbClr val="FCFCFD"/>
                    </a:solidFill>
                    <a:prstDash val="solid"/>
                    <a:miter lim="0"/>
                  </a:ln>
                  <a:gradFill>
                    <a:gsLst>
                      <a:gs pos="10000">
                        <a:srgbClr val="84B1FF"/>
                      </a:gs>
                      <a:gs pos="90000">
                        <a:srgbClr val="385D8A"/>
                      </a:gs>
                    </a:gsLst>
                    <a:lin ang="5400000" scaled="0"/>
                  </a:gradFill>
                  <a:effectLst>
                    <a:outerShdw blurRad="55004" dist="50800" dir="5400000" algn="tl">
                      <a:srgbClr val="000000">
                        <a:alpha val="33000"/>
                      </a:srgbClr>
                    </a:outerShdw>
                  </a:effectLst>
                  <a:ea typeface="Calibri"/>
                  <a:cs typeface="Times New Roman"/>
                </a:rPr>
                <a:t> </a:t>
              </a:r>
              <a:endParaRPr lang="es-MX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Cuadro de texto 2"/>
            <p:cNvSpPr txBox="1">
              <a:spLocks noChangeArrowheads="1"/>
            </p:cNvSpPr>
            <p:nvPr/>
          </p:nvSpPr>
          <p:spPr bwMode="auto">
            <a:xfrm>
              <a:off x="1285592" y="416459"/>
              <a:ext cx="3277235" cy="7061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600" b="1">
                  <a:effectLst/>
                  <a:latin typeface="Calibri"/>
                  <a:ea typeface="Calibri"/>
                  <a:cs typeface="Times New Roman"/>
                </a:rPr>
                <a:t>PROYECTO: __________________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600" b="1">
                  <a:effectLst/>
                  <a:latin typeface="Calibri"/>
                  <a:ea typeface="Calibri"/>
                  <a:cs typeface="Times New Roman"/>
                </a:rPr>
                <a:t>CICLO ESCOLAR 2015 - 2016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3 Rectángulo"/>
            <p:cNvSpPr/>
            <p:nvPr/>
          </p:nvSpPr>
          <p:spPr>
            <a:xfrm>
              <a:off x="108641" y="1032095"/>
              <a:ext cx="1375410" cy="133032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NOMBRE DE LA ACTIVIDAD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EVIDENCIA FOTOGRÁFICA</a:t>
              </a:r>
              <a:endParaRPr lang="es-MX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6" name="6 Rectángulo"/>
            <p:cNvSpPr/>
            <p:nvPr/>
          </p:nvSpPr>
          <p:spPr>
            <a:xfrm>
              <a:off x="1674891" y="1294646"/>
              <a:ext cx="1167765" cy="134810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NOMBRE DE LA ACTIVIDAD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EVIDENCIA FOTOGRÁFICA</a:t>
              </a:r>
              <a:endParaRPr lang="es-MX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7" name="8 Rectángulo"/>
            <p:cNvSpPr/>
            <p:nvPr/>
          </p:nvSpPr>
          <p:spPr>
            <a:xfrm>
              <a:off x="3060071" y="1294646"/>
              <a:ext cx="1140460" cy="134874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NOMBRE DE LA ACTIVIDAD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EVIDENCIA FOTOGRÁFICA</a:t>
              </a:r>
              <a:endParaRPr lang="es-MX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8" name="9 Rectángulo"/>
            <p:cNvSpPr/>
            <p:nvPr/>
          </p:nvSpPr>
          <p:spPr>
            <a:xfrm>
              <a:off x="4390931" y="1068309"/>
              <a:ext cx="1375410" cy="13208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NOMBRE DE LA ACTIVIDAD</a:t>
              </a:r>
              <a:endParaRPr lang="es-MX" sz="110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MX" sz="1100" b="1">
                  <a:solidFill>
                    <a:srgbClr val="000000"/>
                  </a:solidFill>
                  <a:effectLst/>
                  <a:ea typeface="Calibri"/>
                  <a:cs typeface="Times New Roman"/>
                </a:rPr>
                <a:t>EVIDENCIA FOTOGRÁFICA</a:t>
              </a:r>
              <a:endParaRPr lang="es-MX" sz="1100">
                <a:effectLst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669721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16632"/>
            <a:ext cx="1709737" cy="685800"/>
          </a:xfrm>
          <a:prstGeom prst="rect">
            <a:avLst/>
          </a:prstGeom>
          <a:noFill/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18863" y="1052736"/>
            <a:ext cx="8229600" cy="1143000"/>
          </a:xfrm>
        </p:spPr>
        <p:txBody>
          <a:bodyPr/>
          <a:lstStyle/>
          <a:p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ASESORA REGIONAL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9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9739007"/>
              </p:ext>
            </p:extLst>
          </p:nvPr>
        </p:nvGraphicFramePr>
        <p:xfrm>
          <a:off x="683568" y="2132856"/>
          <a:ext cx="7643193" cy="187220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977493"/>
                <a:gridCol w="46657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Asesora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smtClean="0"/>
                        <a:t>Correo</a:t>
                      </a:r>
                      <a:endParaRPr lang="es-MX" sz="2000" dirty="0"/>
                    </a:p>
                  </a:txBody>
                  <a:tcPr anchor="ctr"/>
                </a:tc>
              </a:tr>
              <a:tr h="1296144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Flory Pasos</a:t>
                      </a:r>
                      <a:endParaRPr lang="es-MX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flory.pasos@yucatan.gob.mx</a:t>
                      </a:r>
                      <a:endParaRPr lang="es-MX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79512" y="4869160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CEDE INALAMBRICA edificio 2 Teléfono: 9 64 23 50 </a:t>
            </a:r>
          </a:p>
          <a:p>
            <a:pPr algn="ctr"/>
            <a:r>
              <a:rPr lang="es-MX" sz="2800" b="1" dirty="0" smtClean="0"/>
              <a:t>Ext: 56412 y 56461 </a:t>
            </a:r>
            <a:endParaRPr lang="es-MX" sz="2800" b="1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1709737" cy="685800"/>
          </a:xfrm>
          <a:prstGeom prst="rect">
            <a:avLst/>
          </a:prstGeom>
          <a:noFill/>
        </p:spPr>
      </p:pic>
      <p:pic>
        <p:nvPicPr>
          <p:cNvPr id="11266" name="Picture 2" descr="http://www.informationweek.com.mx/wp-content/uploads/2013/04/Factura-electr%C3%B3ni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816421"/>
            <a:ext cx="5205703" cy="342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622122" y="1268760"/>
            <a:ext cx="7920880" cy="2016224"/>
          </a:xfrm>
        </p:spPr>
        <p:txBody>
          <a:bodyPr>
            <a:noAutofit/>
          </a:bodyPr>
          <a:lstStyle/>
          <a:p>
            <a:r>
              <a:rPr lang="es-ES" sz="7200" b="1" dirty="0" smtClean="0">
                <a:solidFill>
                  <a:schemeClr val="bg1">
                    <a:lumMod val="50000"/>
                  </a:schemeClr>
                </a:solidFill>
              </a:rPr>
              <a:t>FACTURACIÓN</a:t>
            </a:r>
            <a:endParaRPr lang="es-ES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76473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475104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s-ES" sz="3600" b="1" dirty="0" smtClean="0"/>
              <a:t>Registro Federal de Causantes</a:t>
            </a:r>
          </a:p>
          <a:p>
            <a:pPr algn="ctr">
              <a:buNone/>
            </a:pPr>
            <a:endParaRPr lang="es-ES" sz="3600" dirty="0" smtClean="0"/>
          </a:p>
          <a:p>
            <a:pPr algn="ctr">
              <a:buNone/>
            </a:pPr>
            <a:r>
              <a:rPr lang="es-ES" dirty="0" smtClean="0"/>
              <a:t>SECRETARÍA DE ADMINISTRACIÓN Y FINANZAS</a:t>
            </a:r>
          </a:p>
          <a:p>
            <a:pPr algn="ctr">
              <a:buNone/>
            </a:pPr>
            <a:r>
              <a:rPr lang="es-ES" dirty="0" smtClean="0"/>
              <a:t>CALLE 59 S/N COL. CENTRO</a:t>
            </a:r>
          </a:p>
          <a:p>
            <a:pPr algn="ctr">
              <a:buNone/>
            </a:pPr>
            <a:r>
              <a:rPr lang="es-ES" dirty="0" smtClean="0"/>
              <a:t>MÉRIDA, YUCATÁN C.P. 97000</a:t>
            </a:r>
          </a:p>
          <a:p>
            <a:pPr algn="ctr">
              <a:buNone/>
            </a:pPr>
            <a:r>
              <a:rPr lang="es-ES" dirty="0" smtClean="0"/>
              <a:t>RFC: SHA 840512 SX1</a:t>
            </a:r>
            <a:endParaRPr lang="es-ES" dirty="0"/>
          </a:p>
        </p:txBody>
      </p:sp>
      <p:pic>
        <p:nvPicPr>
          <p:cNvPr id="6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1709737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335331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59" y="150912"/>
            <a:ext cx="1709737" cy="685800"/>
          </a:xfrm>
          <a:prstGeom prst="rect">
            <a:avLst/>
          </a:prstGeom>
          <a:noFill/>
        </p:spPr>
      </p:pic>
      <p:sp>
        <p:nvSpPr>
          <p:cNvPr id="15" name="14 Título"/>
          <p:cNvSpPr>
            <a:spLocks noGrp="1"/>
          </p:cNvSpPr>
          <p:nvPr>
            <p:ph type="title"/>
          </p:nvPr>
        </p:nvSpPr>
        <p:spPr>
          <a:xfrm>
            <a:off x="518864" y="634678"/>
            <a:ext cx="8229600" cy="922114"/>
          </a:xfrm>
        </p:spPr>
        <p:txBody>
          <a:bodyPr/>
          <a:lstStyle/>
          <a:p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Características de la factura</a:t>
            </a:r>
            <a:endParaRPr lang="es-MX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15 Marcador de contenido"/>
          <p:cNvSpPr>
            <a:spLocks noGrp="1"/>
          </p:cNvSpPr>
          <p:nvPr>
            <p:ph idx="1"/>
          </p:nvPr>
        </p:nvSpPr>
        <p:spPr>
          <a:xfrm>
            <a:off x="457200" y="1628800"/>
            <a:ext cx="7427168" cy="475252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Datos completos del emisor.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Serie y Folio fiscal.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Fecha de expedición (a partir del depósito inicial) y lugar de Expedición (Yucatán)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Nombre y domicilio fiscal, completo y correcto del cliente (</a:t>
            </a:r>
            <a:r>
              <a:rPr lang="es-ES" sz="2600" dirty="0" smtClean="0">
                <a:hlinkClick r:id="rId3" action="ppaction://hlinkpres?slideindex=1&amp;slidetitle="/>
              </a:rPr>
              <a:t>RFC</a:t>
            </a:r>
            <a:r>
              <a:rPr lang="es-ES" sz="2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Contenido (cantidad de los artículos adquiridos, descripción clara y precio unitario de cada artículo adquirido)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Total de la factura (subtotal, IVA desglosado e importe total con letras)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Ligas digitales.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600" dirty="0" smtClean="0"/>
              <a:t>Forma de pago.</a:t>
            </a:r>
          </a:p>
        </p:txBody>
      </p:sp>
      <p:sp>
        <p:nvSpPr>
          <p:cNvPr id="7" name="6 Botón de acción: Documento">
            <a:hlinkClick r:id="rId4" action="ppaction://hlinkfile" highlightClick="1"/>
          </p:cNvPr>
          <p:cNvSpPr/>
          <p:nvPr/>
        </p:nvSpPr>
        <p:spPr>
          <a:xfrm>
            <a:off x="8172400" y="2348880"/>
            <a:ext cx="792088" cy="936104"/>
          </a:xfrm>
          <a:prstGeom prst="actionButtonDocumen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Botón de acción: Documento">
            <a:hlinkClick r:id="rId5" action="ppaction://hlinkpres?slideindex=1&amp;slidetitle=Diapositiva 1" highlightClick="1"/>
          </p:cNvPr>
          <p:cNvSpPr/>
          <p:nvPr/>
        </p:nvSpPr>
        <p:spPr>
          <a:xfrm>
            <a:off x="8100392" y="5157192"/>
            <a:ext cx="792088" cy="936104"/>
          </a:xfrm>
          <a:prstGeom prst="actionButtonDocumen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1356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OBSERVACIONES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25658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Toda adquisición o contratación de servicios se justifica exclusivamente con</a:t>
            </a:r>
            <a:r>
              <a:rPr lang="es-ES" sz="2800" dirty="0" smtClean="0"/>
              <a:t> </a:t>
            </a:r>
            <a:r>
              <a:rPr lang="es-ES" sz="2800" b="1" i="1" u="sng" dirty="0" smtClean="0"/>
              <a:t>facturas </a:t>
            </a:r>
            <a:r>
              <a:rPr lang="es-ES" sz="2400" dirty="0" smtClean="0"/>
              <a:t>(IVA desglosado)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Solo se aceptan </a:t>
            </a:r>
            <a:r>
              <a:rPr lang="es-ES" sz="2800" b="1" i="1" u="sng" dirty="0" smtClean="0"/>
              <a:t>facturas electrónicas</a:t>
            </a:r>
            <a:endParaRPr lang="es-ES" sz="24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Todas las facturas deben ser emitidas en el </a:t>
            </a:r>
            <a:r>
              <a:rPr lang="es-ES" sz="2800" b="1" i="1" u="sng" dirty="0" smtClean="0"/>
              <a:t>Estado de Yucatán</a:t>
            </a:r>
            <a:endParaRPr lang="es-ES" sz="2400" b="1" i="1" u="sng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400" dirty="0" smtClean="0"/>
              <a:t>Todas las compras deben realizarse en empresas formalmente establecidas.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800" b="1" u="sng" dirty="0" smtClean="0"/>
              <a:t>No</a:t>
            </a:r>
            <a:r>
              <a:rPr lang="es-ES" sz="2400" dirty="0" smtClean="0"/>
              <a:t> se aceptan notas de venta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800" b="1" u="sng" dirty="0" smtClean="0"/>
              <a:t>No</a:t>
            </a:r>
            <a:r>
              <a:rPr lang="es-ES" sz="2400" dirty="0" smtClean="0"/>
              <a:t> se aceptan recibos de honorarios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s-ES" sz="2800" b="1" u="sng" dirty="0" smtClean="0"/>
              <a:t>No</a:t>
            </a:r>
            <a:r>
              <a:rPr lang="es-ES" sz="2400" b="1" dirty="0" smtClean="0"/>
              <a:t> </a:t>
            </a:r>
            <a:r>
              <a:rPr lang="es-ES" sz="2400" dirty="0" smtClean="0"/>
              <a:t>se aceptan facturas con retención de IVA</a:t>
            </a:r>
          </a:p>
        </p:txBody>
      </p:sp>
      <p:pic>
        <p:nvPicPr>
          <p:cNvPr id="8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300959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150360" y="1124744"/>
            <a:ext cx="8676456" cy="1143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s-ES" sz="3600" dirty="0" smtClean="0"/>
              <a:t>Las facturas deben ser por criterio de gasto:</a:t>
            </a:r>
            <a:endParaRPr lang="es-MX" sz="3600" dirty="0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2"/>
          </p:nvPr>
        </p:nvSpPr>
        <p:spPr>
          <a:xfrm>
            <a:off x="457200" y="2606923"/>
            <a:ext cx="4040188" cy="1974205"/>
          </a:xfrm>
          <a:solidFill>
            <a:schemeClr val="accent3">
              <a:lumMod val="40000"/>
              <a:lumOff val="60000"/>
            </a:scheme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0">
            <a:normAutofit fontScale="92500" lnSpcReduction="20000"/>
          </a:bodyPr>
          <a:lstStyle/>
          <a:p>
            <a:pPr algn="ctr">
              <a:buNone/>
            </a:pPr>
            <a:r>
              <a:rPr lang="es-ES" sz="3600" b="1" dirty="0">
                <a:solidFill>
                  <a:schemeClr val="tx1"/>
                </a:solidFill>
              </a:rPr>
              <a:t>Organización y funcionamiento escolar</a:t>
            </a:r>
          </a:p>
          <a:p>
            <a:pPr algn="ctr">
              <a:lnSpc>
                <a:spcPct val="110000"/>
              </a:lnSpc>
              <a:buNone/>
            </a:pPr>
            <a:r>
              <a:rPr lang="es-ES" sz="3600" dirty="0" smtClean="0">
                <a:solidFill>
                  <a:schemeClr val="bg1"/>
                </a:solidFill>
              </a:rPr>
              <a:t> </a:t>
            </a:r>
            <a:r>
              <a:rPr lang="es-ES" sz="3600" u="sng" dirty="0">
                <a:solidFill>
                  <a:srgbClr val="0070C0"/>
                </a:solidFill>
              </a:rPr>
              <a:t>EQUIPO</a:t>
            </a:r>
            <a:endParaRPr lang="es-MX" sz="3600" u="sng" dirty="0">
              <a:solidFill>
                <a:srgbClr val="0070C0"/>
              </a:solidFill>
              <a:hlinkClick r:id="rId3" action="ppaction://hlinkfile"/>
            </a:endParaRPr>
          </a:p>
        </p:txBody>
      </p:sp>
      <p:sp>
        <p:nvSpPr>
          <p:cNvPr id="16" name="15 Marcador de contenido"/>
          <p:cNvSpPr>
            <a:spLocks noGrp="1"/>
          </p:cNvSpPr>
          <p:nvPr>
            <p:ph sz="quarter" idx="4"/>
          </p:nvPr>
        </p:nvSpPr>
        <p:spPr>
          <a:xfrm>
            <a:off x="4778697" y="4005065"/>
            <a:ext cx="4041775" cy="2160240"/>
          </a:xfr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 anchorCtr="0"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es-ES" sz="3300" b="1" dirty="0" smtClean="0">
                <a:solidFill>
                  <a:schemeClr val="tx1"/>
                </a:solidFill>
              </a:rPr>
              <a:t>Gestión </a:t>
            </a:r>
            <a:r>
              <a:rPr lang="es-ES" sz="3300" b="1" dirty="0">
                <a:solidFill>
                  <a:schemeClr val="tx1"/>
                </a:solidFill>
              </a:rPr>
              <a:t>de materiales e insumos educativos</a:t>
            </a:r>
          </a:p>
          <a:p>
            <a:pPr algn="ctr">
              <a:buNone/>
            </a:pPr>
            <a:r>
              <a:rPr lang="es-ES" sz="3300" u="sng" dirty="0">
                <a:solidFill>
                  <a:srgbClr val="0070C0"/>
                </a:solidFill>
              </a:rPr>
              <a:t>MATERIAL DIDÁCTICO</a:t>
            </a:r>
          </a:p>
        </p:txBody>
      </p:sp>
    </p:spTree>
    <p:extLst>
      <p:ext uri="{BB962C8B-B14F-4D97-AF65-F5344CB8AC3E}">
        <p14:creationId xmlns:p14="http://schemas.microsoft.com/office/powerpoint/2010/main" val="354603070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32248"/>
            <a:ext cx="8229600" cy="16847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s-MX" sz="4800" dirty="0" smtClean="0"/>
          </a:p>
          <a:p>
            <a:pPr marL="0" indent="0" algn="ctr">
              <a:buNone/>
            </a:pPr>
            <a:r>
              <a:rPr lang="es-MX" sz="4800" dirty="0" smtClean="0"/>
              <a:t>DISPOSICIONES A CONSIDERAR</a:t>
            </a:r>
          </a:p>
        </p:txBody>
      </p:sp>
      <p:pic>
        <p:nvPicPr>
          <p:cNvPr id="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1709737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580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chemeClr val="bg1">
                    <a:lumMod val="50000"/>
                  </a:schemeClr>
                </a:solidFill>
              </a:rPr>
              <a:t>COMPROBACIÓN</a:t>
            </a: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58924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es-MX" sz="8000" dirty="0" smtClean="0"/>
              <a:t>La comprobación se realizará a través de la página del </a:t>
            </a:r>
            <a:r>
              <a:rPr lang="es-MX" sz="8000" dirty="0"/>
              <a:t>SIGE (http://www.sigeyucatan.gob.mx</a:t>
            </a:r>
            <a:r>
              <a:rPr lang="es-MX" sz="8000" dirty="0" smtClean="0"/>
              <a:t>/).</a:t>
            </a:r>
            <a:endParaRPr lang="es-MX" sz="5000" dirty="0"/>
          </a:p>
          <a:p>
            <a:pPr>
              <a:lnSpc>
                <a:spcPct val="120000"/>
              </a:lnSpc>
            </a:pPr>
            <a:r>
              <a:rPr lang="es-MX" sz="8000" dirty="0" smtClean="0"/>
              <a:t>Para </a:t>
            </a:r>
            <a:r>
              <a:rPr lang="es-MX" sz="8000" dirty="0"/>
              <a:t>realizar la comprobación es necesario tener sus </a:t>
            </a:r>
            <a:r>
              <a:rPr lang="es-MX" sz="8000" b="1" u="sng" dirty="0"/>
              <a:t>facturas electrónicas </a:t>
            </a:r>
            <a:r>
              <a:rPr lang="es-MX" sz="8000" b="1" u="sng" dirty="0" smtClean="0"/>
              <a:t>formato PDF</a:t>
            </a:r>
            <a:r>
              <a:rPr lang="es-MX" sz="8000" dirty="0" smtClean="0"/>
              <a:t>, </a:t>
            </a:r>
            <a:r>
              <a:rPr lang="es-MX" sz="8000" dirty="0" smtClean="0"/>
              <a:t>los </a:t>
            </a:r>
            <a:r>
              <a:rPr lang="es-MX" sz="8000" b="1" u="sng" dirty="0"/>
              <a:t>archivos </a:t>
            </a:r>
            <a:r>
              <a:rPr lang="es-MX" sz="8000" b="1" u="sng" dirty="0" smtClean="0"/>
              <a:t>XML </a:t>
            </a:r>
            <a:r>
              <a:rPr lang="es-MX" sz="8000" b="1" u="sng" dirty="0"/>
              <a:t>de dichas </a:t>
            </a:r>
            <a:r>
              <a:rPr lang="es-MX" sz="8000" b="1" u="sng" dirty="0" smtClean="0"/>
              <a:t>facturas</a:t>
            </a:r>
            <a:r>
              <a:rPr lang="es-MX" sz="8000" dirty="0" smtClean="0"/>
              <a:t>  y </a:t>
            </a:r>
            <a:r>
              <a:rPr lang="es-MX" sz="8000" b="1" u="sng" dirty="0"/>
              <a:t>evidencia </a:t>
            </a:r>
            <a:r>
              <a:rPr lang="es-MX" sz="8000" b="1" u="sng" dirty="0" smtClean="0"/>
              <a:t>fotográfica</a:t>
            </a:r>
            <a:r>
              <a:rPr lang="es-MX" sz="8000" dirty="0" smtClean="0"/>
              <a:t>.</a:t>
            </a:r>
            <a:endParaRPr lang="es-MX" sz="8000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s-MX" sz="5000" dirty="0"/>
          </a:p>
          <a:p>
            <a:pPr>
              <a:lnSpc>
                <a:spcPct val="120000"/>
              </a:lnSpc>
            </a:pPr>
            <a:r>
              <a:rPr lang="es-MX" sz="8000" dirty="0"/>
              <a:t>La comprobación que realizará en este sistema contemplará aspectos muy </a:t>
            </a:r>
            <a:r>
              <a:rPr lang="es-MX" sz="8000" dirty="0" smtClean="0"/>
              <a:t>específicos; por </a:t>
            </a:r>
            <a:r>
              <a:rPr lang="es-MX" sz="8000" dirty="0"/>
              <a:t>lo que su expediente escolar deberá tener a detalle todo lo requerido para la rendición de cuentas a</a:t>
            </a:r>
            <a:r>
              <a:rPr lang="es-MX" sz="8000" dirty="0" smtClean="0"/>
              <a:t>nte </a:t>
            </a:r>
            <a:r>
              <a:rPr lang="es-MX" sz="8000" dirty="0"/>
              <a:t>auditorías internas y/o </a:t>
            </a:r>
            <a:r>
              <a:rPr lang="es-MX" sz="8000" dirty="0" smtClean="0"/>
              <a:t>externas.</a:t>
            </a:r>
            <a:endParaRPr lang="es-MX" sz="8000" dirty="0"/>
          </a:p>
          <a:p>
            <a:pPr marL="0" indent="0">
              <a:buNone/>
            </a:pPr>
            <a:endParaRPr lang="es-MX" dirty="0" smtClean="0">
              <a:solidFill>
                <a:srgbClr val="FF0000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67544" y="4293096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1709737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961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99592" y="1124744"/>
            <a:ext cx="727280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dirty="0" smtClean="0"/>
              <a:t>A partir de ahora y hasta el 29 de enero el responsable del Proyecto debe:</a:t>
            </a:r>
          </a:p>
          <a:p>
            <a:endParaRPr lang="es-MX" sz="2600" dirty="0" smtClean="0"/>
          </a:p>
          <a:p>
            <a:pPr marL="285750" indent="-285750">
              <a:buFont typeface="Arial" charset="0"/>
              <a:buChar char="•"/>
            </a:pPr>
            <a:r>
              <a:rPr lang="es-MX" sz="2600" dirty="0" smtClean="0"/>
              <a:t>asegurarse que todas las escuelas tengan en la plataforma del SIGE su carta compromiso actualizada así como su Ruta de mejora;</a:t>
            </a:r>
          </a:p>
          <a:p>
            <a:pPr marL="285750" indent="-285750">
              <a:buFont typeface="Arial" charset="0"/>
              <a:buChar char="•"/>
            </a:pPr>
            <a:endParaRPr lang="es-MX" sz="2600" dirty="0" smtClean="0"/>
          </a:p>
          <a:p>
            <a:pPr marL="285750" indent="-285750">
              <a:buFont typeface="Arial" charset="0"/>
              <a:buChar char="•"/>
            </a:pPr>
            <a:r>
              <a:rPr lang="es-MX" sz="2600" dirty="0" smtClean="0"/>
              <a:t>realizar el Programa para la Distribución del Presupuesto. Esto lo debe hacer entrando al SIGE con el usuario y contraseña de la escuela desde donde inscribió el Proyecto. Es muy importante destacar que el énfasis de esa distribución es el logro de los objetivos propuestos en el Proyecto</a:t>
            </a:r>
            <a:r>
              <a:rPr lang="es-MX" dirty="0" smtClean="0"/>
              <a:t>.</a:t>
            </a:r>
          </a:p>
          <a:p>
            <a:r>
              <a:rPr lang="es-MX" dirty="0" smtClean="0"/>
              <a:t>	</a:t>
            </a:r>
          </a:p>
          <a:p>
            <a:pPr marL="285750" indent="-285750">
              <a:buFont typeface="Arial" charset="0"/>
              <a:buChar char="•"/>
            </a:pP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2051720" y="437009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IMPORTANTE</a:t>
            </a:r>
            <a:endParaRPr lang="es-MX" sz="2800" b="1" dirty="0"/>
          </a:p>
        </p:txBody>
      </p:sp>
      <p:pic>
        <p:nvPicPr>
          <p:cNvPr id="5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1709737" cy="68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944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709737" cy="685800"/>
          </a:xfrm>
          <a:prstGeom prst="rect">
            <a:avLst/>
          </a:prstGeom>
          <a:noFill/>
        </p:spPr>
      </p:pic>
      <p:pic>
        <p:nvPicPr>
          <p:cNvPr id="5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44624"/>
            <a:ext cx="1203009" cy="1008112"/>
          </a:xfrm>
          <a:prstGeom prst="rect">
            <a:avLst/>
          </a:prstGeom>
          <a:noFill/>
        </p:spPr>
      </p:pic>
      <p:pic>
        <p:nvPicPr>
          <p:cNvPr id="9224" name="Picture 8" descr="http://3.bp.blogspot.com/-HJ7WzQ2QGhc/UNUAFLRD0FI/AAAAAAAACUo/NpZL1vnsiws/s1600/gracia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64704"/>
            <a:ext cx="9126130" cy="598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206151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1216" y="1124744"/>
            <a:ext cx="8147248" cy="2016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5400" b="1" dirty="0" smtClean="0">
                <a:solidFill>
                  <a:schemeClr val="bg1">
                    <a:lumMod val="50000"/>
                  </a:schemeClr>
                </a:solidFill>
              </a:rPr>
              <a:t>EJERCICIO DEL RECURSO</a:t>
            </a:r>
          </a:p>
          <a:p>
            <a:pPr algn="ctr">
              <a:buNone/>
            </a:pPr>
            <a:r>
              <a:rPr lang="es-ES" sz="5400" b="1" dirty="0" smtClean="0">
                <a:solidFill>
                  <a:schemeClr val="bg1">
                    <a:lumMod val="50000"/>
                  </a:schemeClr>
                </a:solidFill>
              </a:rPr>
              <a:t>2014-2015</a:t>
            </a:r>
            <a:endParaRPr lang="es-ES" sz="5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709737" cy="685800"/>
          </a:xfrm>
          <a:prstGeom prst="rect">
            <a:avLst/>
          </a:prstGeom>
          <a:noFill/>
        </p:spPr>
      </p:pic>
      <p:pic>
        <p:nvPicPr>
          <p:cNvPr id="5124" name="Picture 4" descr="http://atraeabundanciayprosperidad.com/wp-content/uploads/2011/07/2-Como-ganar-dinero-extra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942699"/>
            <a:ext cx="3881862" cy="387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05813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3" y="2852936"/>
            <a:ext cx="2880319" cy="35283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355600" lvl="1" indent="-273050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/>
              <a:t>Equipo</a:t>
            </a:r>
          </a:p>
          <a:p>
            <a:pPr marL="355600" lvl="1" indent="-273050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/>
              <a:t>Mobiliario</a:t>
            </a:r>
          </a:p>
          <a:p>
            <a:pPr marL="355600" lvl="1" indent="-273050">
              <a:buFont typeface="Arial" pitchFamily="34" charset="0"/>
              <a:buChar char="•"/>
            </a:pPr>
            <a:r>
              <a:rPr lang="es-ES" sz="2400" dirty="0" smtClean="0"/>
              <a:t>Capacitación (énfasis en el estudiante)</a:t>
            </a:r>
            <a:endParaRPr lang="es-ES" sz="2400" dirty="0"/>
          </a:p>
          <a:p>
            <a:pPr marL="42545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 smtClean="0"/>
          </a:p>
          <a:p>
            <a:pPr marL="355600" lvl="1" indent="-2730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20" name="19 Rectángulo"/>
          <p:cNvSpPr/>
          <p:nvPr/>
        </p:nvSpPr>
        <p:spPr>
          <a:xfrm>
            <a:off x="3131841" y="2852936"/>
            <a:ext cx="2880319" cy="35283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355600" lvl="1" indent="-273050">
              <a:buFont typeface="Arial" pitchFamily="34" charset="0"/>
              <a:buChar char="•"/>
            </a:pPr>
            <a:r>
              <a:rPr lang="es-ES" sz="2400" dirty="0"/>
              <a:t>Capacitación (énfasis en </a:t>
            </a:r>
            <a:r>
              <a:rPr lang="es-ES" sz="2400" dirty="0" smtClean="0"/>
              <a:t>directivos, maestros y padres de familia)</a:t>
            </a:r>
            <a:endParaRPr lang="es-ES" sz="2400" dirty="0"/>
          </a:p>
          <a:p>
            <a:pPr algn="ctr"/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5800" y="557262"/>
            <a:ext cx="7772400" cy="927522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CRITERIOS GENERALES DE GASTO</a:t>
            </a:r>
            <a:endParaRPr lang="es-E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1709737" cy="685800"/>
          </a:xfrm>
          <a:prstGeom prst="rect">
            <a:avLst/>
          </a:prstGeom>
          <a:noFill/>
        </p:spPr>
      </p:pic>
      <p:pic>
        <p:nvPicPr>
          <p:cNvPr id="36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3487" y="89976"/>
            <a:ext cx="1203009" cy="1008112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179512" y="1268760"/>
            <a:ext cx="2880320" cy="151216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600" b="1" dirty="0"/>
              <a:t>Organización y funcionamiento escolar</a:t>
            </a:r>
            <a:endParaRPr lang="es-ES" sz="2600" b="1" dirty="0" smtClean="0"/>
          </a:p>
        </p:txBody>
      </p:sp>
      <p:sp>
        <p:nvSpPr>
          <p:cNvPr id="13" name="12 Rectángulo"/>
          <p:cNvSpPr/>
          <p:nvPr/>
        </p:nvSpPr>
        <p:spPr>
          <a:xfrm>
            <a:off x="3131840" y="1268760"/>
            <a:ext cx="2880320" cy="151216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600" b="1" dirty="0"/>
              <a:t>Desarrollo de capacidades técnicas de la comunidad escolar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084169" y="2852936"/>
            <a:ext cx="2880319" cy="35283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355600" lvl="1" indent="-273050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/>
              <a:t>Material didáctico</a:t>
            </a:r>
          </a:p>
          <a:p>
            <a:pPr marL="355600" lvl="1" indent="-273050">
              <a:buFont typeface="Arial" pitchFamily="34" charset="0"/>
              <a:buChar char="•"/>
            </a:pPr>
            <a:r>
              <a:rPr lang="es-ES" sz="2400" dirty="0" smtClean="0"/>
              <a:t>Acervo bibliográfico</a:t>
            </a:r>
          </a:p>
          <a:p>
            <a:pPr marL="355600" lvl="1" indent="-273050">
              <a:buFont typeface="Arial" pitchFamily="34" charset="0"/>
              <a:buChar char="•"/>
            </a:pPr>
            <a:r>
              <a:rPr lang="es-ES" sz="2400" dirty="0" smtClean="0"/>
              <a:t>Otros componentes</a:t>
            </a:r>
            <a:endParaRPr lang="es-ES" sz="2400" dirty="0"/>
          </a:p>
          <a:p>
            <a:pPr algn="ctr"/>
            <a:endParaRPr lang="es-MX" dirty="0"/>
          </a:p>
        </p:txBody>
      </p:sp>
      <p:sp>
        <p:nvSpPr>
          <p:cNvPr id="10" name="9 Rectángulo"/>
          <p:cNvSpPr/>
          <p:nvPr/>
        </p:nvSpPr>
        <p:spPr>
          <a:xfrm>
            <a:off x="6084168" y="1268760"/>
            <a:ext cx="2880320" cy="151216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600" b="1" dirty="0"/>
              <a:t>Gestión de materiales e insumos educativos</a:t>
            </a:r>
            <a:endParaRPr lang="es-E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421963293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674050" y="1052736"/>
            <a:ext cx="7772400" cy="1800200"/>
          </a:xfrm>
        </p:spPr>
        <p:txBody>
          <a:bodyPr>
            <a:noAutofit/>
          </a:bodyPr>
          <a:lstStyle/>
          <a:p>
            <a:r>
              <a:rPr lang="es-ES" sz="5000" b="1" dirty="0" smtClean="0">
                <a:solidFill>
                  <a:schemeClr val="bg1">
                    <a:lumMod val="50000"/>
                  </a:schemeClr>
                </a:solidFill>
              </a:rPr>
              <a:t>ORGANIZACIÓN Y FUNCIONAMIENTO ESCOLAR</a:t>
            </a:r>
            <a:endParaRPr lang="es-ES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1" y="116632"/>
            <a:ext cx="1709737" cy="685800"/>
          </a:xfrm>
          <a:prstGeom prst="rect">
            <a:avLst/>
          </a:prstGeom>
          <a:noFill/>
        </p:spPr>
      </p:pic>
      <p:pic>
        <p:nvPicPr>
          <p:cNvPr id="10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5495" y="44624"/>
            <a:ext cx="1203009" cy="1008112"/>
          </a:xfrm>
          <a:prstGeom prst="rect">
            <a:avLst/>
          </a:prstGeom>
          <a:noFill/>
        </p:spPr>
      </p:pic>
      <p:pic>
        <p:nvPicPr>
          <p:cNvPr id="8194" name="Picture 2" descr="http://www.topforo.com/crear-foro/gratis/foros/5889_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1008"/>
            <a:ext cx="28479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morey.com.mx/images/mobiliari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3" t="15497" r="10408" b="8871"/>
          <a:stretch/>
        </p:blipFill>
        <p:spPr bwMode="auto">
          <a:xfrm>
            <a:off x="3275856" y="3356992"/>
            <a:ext cx="2574236" cy="234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xQSEhUSEhQVFBUUFBgVFhcYFxUXFxQXFREWFhQRFBgYHCggGBolGxgUIjEhJyorLi4uGB80ODMsNygtLi0BCgoKDg0OGxAQGjUkHyAsLyw3NzYwLTc3LDQ4NywsLDUsLDAsLC81LC4sLC8sLCwsNywsLCwvLDQsLCwsNywsNP/AABEIAOEA4QMBIgACEQEDEQH/xAAcAAEAAgMBAQEAAAAAAAAAAAAABQYCAwQHAQj/xABFEAABAwICBgYHBgQEBgMAAAABAAIDBBESIQUGMUFRYRMicYGRoQcyQlKCscEUI2JyktEzorLhQ1NzwxWDo8Lw8RckNP/EABoBAQACAwEAAAAAAAAAAAAAAAACAwEEBQb/xAAsEQEAAgIBAgIIBwAAAAAAAAAAAQIDETESIQQTBRQyQVFxgeEiQmGxwdHw/9oADAMBAAIRAxEAPwD3FERAREQEREBERAREQERR+ndNwUcRmqZGxsGVztcbXwsaM3OyOQ4FDlIIvE9PenN1y2ipmgbnzkkn/lsIt+o9igG+mvSIN7Ux5GN1vJ9/NR64Xx4e8+5+i0Xj2rfpxjcQyug6O9ryxEuYDvLoz1gOwuPJes0FdHPG2WF7ZI3i7XNIIPePBZiYlXalq8w6ERFlAREQEREBERAREQEREBERAREQEREBERAREQEREHFprSsdJBJUTHDHE3E47zuDRxcSQAN5IX5g1t05PpKcz1DhG3MRx5nomHY1rRv2XcbX7LAeq+nfSbgynpWXJkc6UgXuSyzYxYesLucbcWtO5ee6G1EqpyC4CJp97N3gMvNU36pnUOj4WMWOvmZOZ4/3KsMjY3Y3EeL8/Buwd91s+2PGx1uywHgF6zo70ZwNA6TFIeZIHgLDxupYah0lrdBH+hv7KHkb5bM+lOntjjXy7ft/Lwx8od67Q7nbC7xH1urR6PNa5dGT3aXSUsh+/j9pg2dM1vvNFsx6wFjbIi9aQ9HFM8dVmA/h6vkMvJUjTWo09OcUd5GjPLJ455be7wWfLtXvVH1vFnjpyx9fv/b9IwTNe1r2EOa4BzXA3DmuFw4HeCFsVG9EGlDNQ9G6+KneY/hPWbbha5Ft2GyvKvidxtyslOi01+AiIsoCxe8AEnIAXJ4AbSslFaWmxFsQ3luLvPq+Fz3BBH6xaclpg14MZDz1WFrrgAXcS7FzA2b1YaeXE1rrWxNBsdouL2Komtf31ZDBuGBp5GR13H9OEq/hAXxzgBcmwG8r6uWraHuDHAEbSDmNuX1QdDJA7YQewgrJVnRtN0Ve+2TZYMTWgANyc0YbDeLHxKsyAiIgIiICIiAiIgIiICIiCoad0G2WvE77OtTsjYPdtLK57vixMHwqTjpmtyAWWljaZp4st4OP7r50qG2YjX3AsOkX3pEH0xhc1TSNcMwtxkWqWawQfNVqBsT5nNFseDEOJbjGLttYfCFYVC6uvxGQ/lH9SmkBERBjLIGtLjsaCT2AXKgKC73tc71iHSHkXdUN7AHEfCpbS/8AAl/03eGE38lFUUuGWx9tow9rLkt8Df4SggdXP/saSkl2hmNwP/TZ/KfJX5UzRcf2Grc1wtDPkx+5puS1pO61yPA7Fc0BcLes9x54fDI/UrrlkDR8hxWiljtbxPbs/dBwaXyqaRw243s7Q6M5eSmVCaSdirKZg9gSSu5DBhHmQptAREQEREBERAREQEREBERBE6xwkxiQbYzc/lPrfQ9xULFV3Ct5CousWjJKUmSMF0O02zMXEH8PPdv4kJD7Qvv2hVOPTzTvW7/jTeKCyOqVHV9fYbVCS6ZvsVg1b1ffK4TTghgzaw7XncSNzfn2bQserdKWQAuyc/rnlf1R4W8SpVEQEREHPpAXikHFjh4tKi6ilDm22EWII2gjYQpDSEmQbxzPYD9TbzXO0oOP7YLYKhot72G7Hc3D2D25c11U9ZE1tmTMw7vvGkDkCTey2YAV8bTtGdggxFRiP3YLj7zrho8c3d2XNbZ6psEbpJHbMyT8gPoouv1iijd0bLyy/wCXGMbvBuxa6LQ0tQ8TVoAa03ZTg3AO50pGTj+EZfJB06tQPkc+slFnSgNjadrYhmL83HPuCn0RAREQEREBERAREQEREBERB8e4AXOQCjn6RcTaNotxdf5D91hWVGN+AbB5kbVtjjAQVjSeqMdQ7GWRxuvcmMOZi/MMWE9trr5FqRENufcP2VrWV0FdpNV44XY4xZw2EgOtzGK9ipRtXKz1iHDmAPMWXcSo2trADZBLUlUJBcZEbRvH9lvVfbdhD2/+xvCnYZQ5ocNh/wDLIM1hLIGguOwC6zUDrDXkWjZ6xNhvGLaXkbwwZ83FoQRmkJZKh7mskdE1p6zmYcRd7gLgRhaNuWbieBBy0fXSRvEM9iXZRyAWElhfC4ey+1+RtcW2DoooAxoaNw7T2k7zzXPpWuZE0yv2ReqPekLSA0cgCSf7IN2l9NdE5sMTDLUSepGMrfiefZC30mrr5BirZXSk/wCEwlkLfw2bYv8AiPcvmqGh3RtdUT51E/WdfaxpzbHy3E9w3KxoNFHRxxNwxMZG3g1oaPJb0RAREQEREBERAREQEREBERAWqqlwsJ5ZdpyC2qM0vNsb8R+Q+qCGrakRlh/EPM2PkpiKa4VK0jKZamKEe1I0HkL5nwurTQu4oO/GnSLBfCgxqJslWauB08rImGxc65O3CBmT4KbrX5Ll1RZinlkPstDR8RJP9I8UHzQlYTihkyfGS1w5g2y4hS9DP0b+jPqv9Xk7h3/TmoHW6AwTsqm+rJZj/wAwHVJ7Wi3wruMgmixA2sLg8CMwQgndIVQjYXEgbbE7BYXLjyAzVVo7vcZXXzyaDtay9xf8R9Y8yB7IWGka507xGfZa0ycNxbH8R6xHDCDcOXW0hovuCDbK+2Q2nZwHFx5AKM0LS/bajpD/APmpjZgP+LLtLzxzsT8PNaNJPfK9tLFlLP6x/wAqLab8LjM9w3hXfR1CyCJsUYs1gsOJ3lx4km5Pag6UREBERAREQEREBERAREQEREBERB8c6wudgzVZ0rU5Oed/kNwUrpiosAwb8z2D+/yVT0oXTSMgZtebdg2ud3C57kG/U3RZklNW/wBVuJsf4jsc/sGY7b8FMwDrvH43f1FTFNA2JjWNyaxoA7AN6r1LpCO5JewEkn1hvKCUshC5v+Jxe95H9li/Scfvfyu/ZBprRcFZ6mtsyXj0vlgbb6rjn0lHnmf0v/ZbNUi8yyODHCJzfWILQXNdYBoOZyLs+SCw19EyaN0Ugu14sR8iDuINiDyVDnoJKJzmYhK3Lohexe5xOCN43WsSSPZBPIX6rqBGwuO7YOJOwDvVCErqiQzE3bchnA39aQcjYAfhaPeKDo0fDgbmcTiS5zjtc5xu53LPduFhuTSFe2Npe7MM3e+/a1nZvKwfUFlg0hsh9VklhHMN7Gv2A8lFM0bBU1DTKKuExnGadzfuS8H1ukAs8csSC36l6MLIzUSZzT9Zx91vssHDie4bgrIuXRhvG07jcjsLiW+Vl1ICIiAiIgIiICIiAiIgIiICIiAiKv686YFJSPlLxGARd5BcGgm17DM5lotzQclVpBri5xcLgkHMG1jayz1Po8RfUu9olkf5Qes4dpy+EqCjrKaolZPIMETgOkLw6PEHR2Y43sQC4tt3L0Cmja1jWsADAAGgbLWysg+Vc2Bjn2vhBNtl7KBpIIScTYmRk5kMAaCd7jYZnmpnSzrQv5tt45fVQtMwIOt0LOCx6GMbvNYOIC1isYN4QbHsj4DzXEytdHPExriGF4bh3dY2+ZUkx4OxVbXWQxtEjSQWkEEbQQQQRzQdmtWkumk+zxnqi+MjcM2vPac2DskPBYtAa3cAB2AAKvatz4sV9psb9gsAOQFgOziSpHSVaGNJOYba495x9SP6nl2oOeokdM7oGDEXsL3RPjM0TmjY5zfWjeRbZfbsup/V/QMhaOkb0ce0tDpDi5Na83YON7HgN6kNTdCmGMyy/wAebrPvtaNrY+XPw3BWJB8aLCwyAX1EQEREBERAREQEREBERAVP1q1/iophBgMzgLyYXAdHexa03GbiM7ZWFuKkdeNOuoqR8zAC8kMZfYHPNsR42Fzbfay8Bllc9xe8lznEuc45lxJuXE8SVRmy9PaOXS8B4OMu734ewU3pVpXevHOz4WOH8rr+SkGekjR+V5iy/vMePovDUkjxC3h2qj1i8OhPovBPG4+v2e7S+kCgDcTZ2vz2NIv29YjJV6m1xpdJAx1LhSBpuzG9pDnA9V4L2gbMWThncb9niXROJsARuvmLcc1IAKfn2a0+j8cdty9jOjqcNMj9IRvAs44GgkkA55OcbXwHZlgG5SeouuVNUxRwBzmyxxMaRIMOMtaGuMZJ62YPgvCCFg4A7VLz5+CqfAVj8z9NaaIMRAO0t8nA/RQ89QGC5XnfojpSZZZM8LWBg4Xc7EcuIDR4q76yVAYxxOQAJPgr623G2hlx9FumJ2hzUVVY8spmZNNnPccLG9p3nkLnkpCD0fSkXlrH4uDGjCOV3HreAVT1D15MFQWTuIp5jYXOUDr9V/JpvZ3cdxv7UlbRbgy4rY51KkaGo5IZHwSPxlhydsxAgFrrbsjs43XB6RDhpz2geLgFOz1bH1rxG4OwMax9s8LwXEtPOxaoH0oC1KTwez+qykqVjQlSW+qLucMIG6+255C1zyCtWp+i/tMomdcwwHqX/wAWXa6Q9+f6RxVP1ZoX1D2xR5OkFifci9px7f2G9e2aPo2QxtijFmsFh9SeZNz3oOhERAREQEREBERAREQEREBERB536a5bUsLb5moDsO9wbE8G27LGDmQvH+mG+47QQPHYvTfTbN95Ss4MlcfidGAf5XLzUFaWafxy9F6PrMYI/XYx4OYIPZmswtTowdoBPGwv4r6IuBcO+/8AVdUt+JltrqYnNguejL3ZhoDWNBc8kkBRmIgi+LC4FzDfa25APkR3KRqanoTNilcS6DAzJosenhJALW5HAyTM77KM0hMHlmFzrMgij3DNsTek2t98vU60jp2175bTmmuuzCWcjetH2x3IrXI3mfL9lno6lMsrIwbY3Bt9tr71OtVWW+nuHopoiyibI4WdKTIew5N/lDVG+k7SojY2K9jM7D3DMn5DvV20YWRwtY3LC0C3YF4j6XKourA07GRAtzPtOdc5dg8FtWjVdOHjnrzdU/NHSOAPHl9MlLHWusLGxfaJGxtaGBrXFoDQLBtxmRbmq9RBz8mC+/PzJJ5lXZmpVYymZVAMmic3G5jSTIxufWsRmLAHInbsWKV1CebN1z3T3oqbnJ2g+SsXpJp8dE8fijPhKxRno8gDGOkZmHm4uMwALW8b5q2ztErmMeOr0jCeeFwcAeVwFY1Znuw1E1f+ywYnj72UAu4tb7Mf78+wKzIiMCIiAiIgIiICIiAiIgIiICIiDxb0wSl1e1u5lOwd5kkJ8sPgqRhXr2ueoc1VUPqI5GHEGjA67S0NYG2BzBuQTu2qj6Q1TqYf4kTwB7VsTe9zbgeK08lLdUzp3/CZ8fl1rvvpWbLOEdYDmPmu59CeSwjpsJud1z4C6omHRpaJlAV1QXSOPAkC2WVyPkuTEt0vNc5OanCu099sZCrX6LtGdLVGUjqxDL8zsvlfxVRlK9m9G+iegpm3HWf1ndp3eFh3LYxV3Ll+Nyarr4rlhyXiXpbjtUMdxYR4O/uvbZDkvN9btXJq2ZvQQGYsvisWgNxEYb4nAZ4T4K63Dm4PbhTdVWdVzuwfMn6L9N6KgEcEUY2MjY39LAF4voj0b1+HCY2RNc67scrSQDYOt0eLcvZdMz9HBI7ZZhA7XdVvmQlZ2xlrqedq7opjes5oDWue4gAWABcSAB3rqqHYbO91wd4EFatGizBbguiUXBCkqWJFooJMUbD+EA9oyPmt6AiIgIiICIiAiIgIiICIiAiIgIiII3SGgKae/SQsJPtAYXfqbYqr6S9GsT79DM+O+XWaJAAeFi0+JKvSKNqVtzC7HnyY/Zs8yj9DVOf4lTOfyCNn9TXLr/8AjDRUIHSh7/zzPBPYIy0nuXoSqNIwO67xdzsyeKRSse5m3ictubS5qfVnRDBhbSMOVrlj3Ecw5/WB57VlWMEbgKdrsNsy7yDRkfFTDGt4L5KWgbFJTMzPKuTVcmwiw35OvbldTWrJp43vwzOc+XCLPGD1cVg24zPWO8rVJMudhvJH/qM/rCMLouPSMkJaY5iyztrSczY3Btt2gLsVPB+9mO/pX+TiAg0ueWucIj1MRwixOW7bmuikkkMgEgtGb3LW5jLLbffyXXHULpjnadqDfRVEUTcIc8i5PWacr52FmjJdsNSx/quB5bD4HNcGJvFapSxBNIuTRkxczPOxIvvIGy660BERAREQEREBERAREQEREBERBi94G1cU+kLbF1yRXXLJQAoI2p0wQCuKla6wthPepOo0NiBGxRbdCVLD1XxuH4mOB8Q4/JB2NDvd8wsJsVvV8x+6wFJWD2YT8bx/tlYyaPq3ZFsQ+N5/2wg5ZDxsFxSVga9ljchw+alWatvP8STuaLfNd1PoNjNjc+O0+KDZFXlQrZA57yCM3uy71OuolE1WrxJLo3uYTn7zb9m3wKD6AeHgs2Ptx8Co2Slq4vYEo4sNj+l37rBum3syfFM3tikPm0EIJjpgsXSX2AnuKizrId0cx7IZj/2rOPSU8mTKec8ywsHi8hBa9DttHnvJNuGa7lH6DikbFaUWcSTa97X3XUggIiICIiAiIgIiICIiAiIgIiICIiAiIgIiICIiAlkRB8svtkRAREQEREBERAREQEREBERAREQEREBERAREQEREBERAREQEREBERAREQEREBERAREQEREBERARE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806" y="3429000"/>
            <a:ext cx="2709194" cy="270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380688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04056" y="58614"/>
            <a:ext cx="7772400" cy="1138138"/>
          </a:xfrm>
        </p:spPr>
        <p:txBody>
          <a:bodyPr/>
          <a:lstStyle/>
          <a:p>
            <a:pPr algn="ctr"/>
            <a:r>
              <a:rPr lang="es-ES" b="1" dirty="0" smtClean="0">
                <a:solidFill>
                  <a:schemeClr val="bg1">
                    <a:lumMod val="50000"/>
                  </a:schemeClr>
                </a:solidFill>
              </a:rPr>
              <a:t> EQUIPO</a:t>
            </a:r>
            <a:endParaRPr lang="es-E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4176464" cy="424847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es-ES" sz="2400" dirty="0" smtClean="0"/>
              <a:t>EQUIPOS Y SERVICIOS DE CONECTIVIDAD: </a:t>
            </a:r>
            <a:r>
              <a:rPr lang="es-ES" sz="2000" dirty="0" smtClean="0"/>
              <a:t>internet, </a:t>
            </a:r>
            <a:r>
              <a:rPr lang="es-ES" sz="2000" dirty="0" err="1" smtClean="0"/>
              <a:t>routter</a:t>
            </a:r>
            <a:r>
              <a:rPr lang="es-ES" sz="2000" dirty="0" smtClean="0"/>
              <a:t>, línea telefónica, banda ancha, etc.</a:t>
            </a:r>
            <a:endParaRPr lang="es-ES" sz="2400" dirty="0" smtClean="0"/>
          </a:p>
          <a:p>
            <a:pPr marL="0" indent="0">
              <a:spcBef>
                <a:spcPts val="0"/>
              </a:spcBef>
            </a:pPr>
            <a:r>
              <a:rPr lang="es-ES" sz="2400" dirty="0" smtClean="0"/>
              <a:t>EQUIPO TÉCNICO DE APOYO ACADÉMICO: </a:t>
            </a:r>
            <a:r>
              <a:rPr lang="es-ES" sz="2000" dirty="0" smtClean="0"/>
              <a:t>proyector, pantalla, grabadora, TV, DVD, computadora, etc.</a:t>
            </a:r>
            <a:endParaRPr lang="es-ES" sz="2400" dirty="0" smtClean="0"/>
          </a:p>
          <a:p>
            <a:pPr marL="0" indent="0">
              <a:spcBef>
                <a:spcPts val="0"/>
              </a:spcBef>
            </a:pPr>
            <a:r>
              <a:rPr lang="es-ES" sz="2400" dirty="0" smtClean="0"/>
              <a:t>EQUIPO TÉCNICO DE APOYO ADMINISTRATIVO: </a:t>
            </a:r>
            <a:r>
              <a:rPr lang="es-ES" sz="2000" dirty="0" smtClean="0"/>
              <a:t>copiadora, micrófonos, </a:t>
            </a:r>
            <a:r>
              <a:rPr lang="es-ES" sz="2000" dirty="0" err="1" smtClean="0"/>
              <a:t>rotomartillo</a:t>
            </a:r>
            <a:r>
              <a:rPr lang="es-ES" sz="2000" dirty="0" smtClean="0"/>
              <a:t>, multifuncional, impresora, desbrozadora, equipos de sonido, etc.</a:t>
            </a:r>
            <a:endParaRPr lang="es-ES" sz="2400" dirty="0" smtClean="0"/>
          </a:p>
        </p:txBody>
      </p:sp>
      <p:pic>
        <p:nvPicPr>
          <p:cNvPr id="11266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78904"/>
            <a:ext cx="1709737" cy="685800"/>
          </a:xfrm>
          <a:prstGeom prst="rect">
            <a:avLst/>
          </a:prstGeom>
          <a:noFill/>
        </p:spPr>
      </p:pic>
      <p:pic>
        <p:nvPicPr>
          <p:cNvPr id="9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3487" y="44624"/>
            <a:ext cx="1203009" cy="1008112"/>
          </a:xfrm>
          <a:prstGeom prst="rect">
            <a:avLst/>
          </a:prstGeom>
          <a:noFill/>
        </p:spPr>
      </p:pic>
      <p:pic>
        <p:nvPicPr>
          <p:cNvPr id="11" name="10 Imagen" descr="imagesCATCK0QJ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50" y="5517232"/>
            <a:ext cx="1428750" cy="790575"/>
          </a:xfrm>
          <a:prstGeom prst="rect">
            <a:avLst/>
          </a:prstGeom>
        </p:spPr>
      </p:pic>
      <p:pic>
        <p:nvPicPr>
          <p:cNvPr id="12" name="11 Imagen" descr="imagesCAX3DIS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76" y="4005064"/>
            <a:ext cx="2027634" cy="2027634"/>
          </a:xfrm>
          <a:prstGeom prst="rect">
            <a:avLst/>
          </a:prstGeom>
        </p:spPr>
      </p:pic>
      <p:pic>
        <p:nvPicPr>
          <p:cNvPr id="13" name="12 Imagen" descr="images5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962" y="3789040"/>
            <a:ext cx="2539038" cy="1658838"/>
          </a:xfrm>
          <a:prstGeom prst="rect">
            <a:avLst/>
          </a:prstGeom>
        </p:spPr>
      </p:pic>
      <p:pic>
        <p:nvPicPr>
          <p:cNvPr id="14" name="13 Imagen" descr="imagesCADCLX8G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2780928"/>
            <a:ext cx="1228725" cy="1428750"/>
          </a:xfrm>
          <a:prstGeom prst="rect">
            <a:avLst/>
          </a:prstGeom>
        </p:spPr>
      </p:pic>
      <p:pic>
        <p:nvPicPr>
          <p:cNvPr id="15" name="14 Imagen" descr="imagesCAIGR2JB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0856" y="1556792"/>
            <a:ext cx="1893144" cy="1893144"/>
          </a:xfrm>
          <a:prstGeom prst="rect">
            <a:avLst/>
          </a:prstGeom>
        </p:spPr>
      </p:pic>
      <p:pic>
        <p:nvPicPr>
          <p:cNvPr id="16" name="15 Imagen" descr="imagesCAKI3SDS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80" t="11542" r="9281" b="7665"/>
          <a:stretch>
            <a:fillRect/>
          </a:stretch>
        </p:blipFill>
        <p:spPr>
          <a:xfrm>
            <a:off x="5220072" y="1412776"/>
            <a:ext cx="1645898" cy="1440160"/>
          </a:xfrm>
          <a:prstGeom prst="rect">
            <a:avLst/>
          </a:prstGeom>
        </p:spPr>
      </p:pic>
      <p:pic>
        <p:nvPicPr>
          <p:cNvPr id="17" name="16 Imagen" descr="imagesCAO1GYJ0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40" r="29441"/>
          <a:stretch>
            <a:fillRect/>
          </a:stretch>
        </p:blipFill>
        <p:spPr>
          <a:xfrm>
            <a:off x="6084168" y="4293096"/>
            <a:ext cx="1152128" cy="2857500"/>
          </a:xfrm>
          <a:prstGeom prst="rect">
            <a:avLst/>
          </a:prstGeom>
        </p:spPr>
      </p:pic>
      <p:sp>
        <p:nvSpPr>
          <p:cNvPr id="19" name="18 Rectángulo"/>
          <p:cNvSpPr/>
          <p:nvPr/>
        </p:nvSpPr>
        <p:spPr>
          <a:xfrm>
            <a:off x="251520" y="5879013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dirty="0" smtClean="0"/>
              <a:t>(</a:t>
            </a:r>
            <a:r>
              <a:rPr lang="es-ES" b="1" i="1" u="sng" dirty="0" smtClean="0"/>
              <a:t>se puede pagar el flete y mano de obra para la instalación)</a:t>
            </a:r>
            <a:endParaRPr lang="es-ES" b="1" i="1" u="sng" dirty="0"/>
          </a:p>
        </p:txBody>
      </p:sp>
    </p:spTree>
    <p:extLst>
      <p:ext uri="{BB962C8B-B14F-4D97-AF65-F5344CB8AC3E}">
        <p14:creationId xmlns:p14="http://schemas.microsoft.com/office/powerpoint/2010/main" val="598517108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bg1">
                    <a:lumMod val="50000"/>
                  </a:schemeClr>
                </a:solidFill>
              </a:rPr>
              <a:t> MOBILIARIO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6183" y="1700808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DE APOYO ACADÉMICO</a:t>
            </a:r>
          </a:p>
        </p:txBody>
      </p:sp>
      <p:sp>
        <p:nvSpPr>
          <p:cNvPr id="29" name="28 Marcador de contenido"/>
          <p:cNvSpPr>
            <a:spLocks noGrp="1"/>
          </p:cNvSpPr>
          <p:nvPr>
            <p:ph sz="half" idx="2"/>
          </p:nvPr>
        </p:nvSpPr>
        <p:spPr>
          <a:xfrm>
            <a:off x="456183" y="2484586"/>
            <a:ext cx="4040188" cy="1326133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Pizarrón, </a:t>
            </a:r>
            <a:r>
              <a:rPr lang="es-ES" dirty="0" err="1" smtClean="0"/>
              <a:t>pintarrón</a:t>
            </a:r>
            <a:r>
              <a:rPr lang="es-ES" dirty="0" smtClean="0"/>
              <a:t>, libreros, </a:t>
            </a:r>
            <a:r>
              <a:rPr lang="es-ES" dirty="0" err="1" smtClean="0"/>
              <a:t>mesabancos</a:t>
            </a:r>
            <a:r>
              <a:rPr lang="es-ES" dirty="0" smtClean="0"/>
              <a:t>, </a:t>
            </a:r>
            <a:r>
              <a:rPr lang="es-ES" dirty="0" err="1" smtClean="0"/>
              <a:t>portarrotafolios</a:t>
            </a:r>
            <a:r>
              <a:rPr lang="es-ES" dirty="0" smtClean="0"/>
              <a:t>, etc.</a:t>
            </a:r>
            <a:endParaRPr lang="es-ES" dirty="0"/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644008" y="1700808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es-ES" dirty="0" smtClean="0"/>
              <a:t>DE APOYO ADMINISTRATIVO</a:t>
            </a:r>
          </a:p>
        </p:txBody>
      </p:sp>
      <p:sp>
        <p:nvSpPr>
          <p:cNvPr id="31" name="30 Marcador de contenido"/>
          <p:cNvSpPr>
            <a:spLocks noGrp="1"/>
          </p:cNvSpPr>
          <p:nvPr>
            <p:ph sz="quarter" idx="4"/>
          </p:nvPr>
        </p:nvSpPr>
        <p:spPr>
          <a:xfrm>
            <a:off x="4644008" y="2484586"/>
            <a:ext cx="4041775" cy="1254125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Mesa de trabajo, sillas apilables, anaquel, archiveros, etc.</a:t>
            </a:r>
          </a:p>
        </p:txBody>
      </p:sp>
      <p:pic>
        <p:nvPicPr>
          <p:cNvPr id="6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1479" y="116632"/>
            <a:ext cx="1203009" cy="1008112"/>
          </a:xfrm>
          <a:prstGeom prst="rect">
            <a:avLst/>
          </a:prstGeom>
          <a:noFill/>
        </p:spPr>
      </p:pic>
      <p:pic>
        <p:nvPicPr>
          <p:cNvPr id="20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1709737" cy="685800"/>
          </a:xfrm>
          <a:prstGeom prst="rect">
            <a:avLst/>
          </a:prstGeom>
          <a:noFill/>
        </p:spPr>
      </p:pic>
      <p:sp>
        <p:nvSpPr>
          <p:cNvPr id="32" name="31 Rectángulo"/>
          <p:cNvSpPr/>
          <p:nvPr/>
        </p:nvSpPr>
        <p:spPr>
          <a:xfrm>
            <a:off x="683568" y="601199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dirty="0" smtClean="0"/>
              <a:t>(</a:t>
            </a:r>
            <a:r>
              <a:rPr lang="es-ES" b="1" i="1" u="sng" dirty="0" smtClean="0"/>
              <a:t>se puede pagar el flete y mano de obra para la instalación)</a:t>
            </a:r>
            <a:endParaRPr lang="es-ES" b="1" i="1" u="sng" dirty="0"/>
          </a:p>
        </p:txBody>
      </p:sp>
      <p:pic>
        <p:nvPicPr>
          <p:cNvPr id="33" name="32 Imagen" descr="Pizarron_y_Pintarron_ML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645024"/>
            <a:ext cx="2367386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33 Imagen" descr="A-9105_al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0272" y="3861048"/>
            <a:ext cx="174979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34 Imagen" descr="740e4c6dfd82574b6364bce15dc1165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4365104"/>
            <a:ext cx="1299745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6" name="35 Imagen" descr="escritorio1a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6016" y="3789040"/>
            <a:ext cx="216024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53028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98178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bg1">
                    <a:lumMod val="50000"/>
                  </a:schemeClr>
                </a:solidFill>
              </a:rPr>
              <a:t>CAPACITACIÓN Y/O ACTUALIZACION (énfasis en el estudiante)</a:t>
            </a:r>
            <a:endParaRPr lang="es-E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23528" y="2348880"/>
            <a:ext cx="4320480" cy="936103"/>
          </a:xfrm>
        </p:spPr>
        <p:txBody>
          <a:bodyPr>
            <a:normAutofit/>
          </a:bodyPr>
          <a:lstStyle/>
          <a:p>
            <a:pPr algn="ctr"/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Talleres y cursos para los estudiantes</a:t>
            </a:r>
          </a:p>
        </p:txBody>
      </p:sp>
      <p:pic>
        <p:nvPicPr>
          <p:cNvPr id="9218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1709737" cy="685800"/>
          </a:xfrm>
          <a:prstGeom prst="rect">
            <a:avLst/>
          </a:prstGeom>
          <a:noFill/>
        </p:spPr>
      </p:pic>
      <p:pic>
        <p:nvPicPr>
          <p:cNvPr id="9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3487" y="44624"/>
            <a:ext cx="1203009" cy="1008112"/>
          </a:xfrm>
          <a:prstGeom prst="rect">
            <a:avLst/>
          </a:prstGeom>
          <a:noFill/>
        </p:spPr>
      </p:pic>
      <p:pic>
        <p:nvPicPr>
          <p:cNvPr id="8" name="7 Imagen" descr="imagesCAN78M8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2337356"/>
            <a:ext cx="3265212" cy="2459796"/>
          </a:xfrm>
          <a:prstGeom prst="round2DiagRect">
            <a:avLst>
              <a:gd name="adj1" fmla="val 16667"/>
              <a:gd name="adj2" fmla="val 1332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10 Imagen" descr="images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3356992"/>
            <a:ext cx="3024336" cy="2016224"/>
          </a:xfrm>
          <a:prstGeom prst="round2DiagRect">
            <a:avLst>
              <a:gd name="adj1" fmla="val 16667"/>
              <a:gd name="adj2" fmla="val 11631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11 CuadroTexto"/>
          <p:cNvSpPr txBox="1"/>
          <p:nvPr/>
        </p:nvSpPr>
        <p:spPr>
          <a:xfrm>
            <a:off x="4176464" y="4955684"/>
            <a:ext cx="4860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Deben ser acordes a las necesidades </a:t>
            </a:r>
            <a:r>
              <a:rPr lang="es-ES" sz="2400" dirty="0" smtClean="0">
                <a:ea typeface="Arial Unicode MS" pitchFamily="34" charset="-128"/>
                <a:cs typeface="Arial Unicode MS" pitchFamily="34" charset="-128"/>
              </a:rPr>
              <a:t>del proyecto</a:t>
            </a:r>
            <a:endParaRPr lang="es-ES" sz="2400" dirty="0" smtClean="0"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429172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ctrTitle"/>
          </p:nvPr>
        </p:nvSpPr>
        <p:spPr>
          <a:xfrm>
            <a:off x="674050" y="1052736"/>
            <a:ext cx="7772400" cy="1944216"/>
          </a:xfrm>
        </p:spPr>
        <p:txBody>
          <a:bodyPr>
            <a:noAutofit/>
          </a:bodyPr>
          <a:lstStyle/>
          <a:p>
            <a:r>
              <a:rPr lang="es-ES" sz="5000" b="1" dirty="0" smtClean="0">
                <a:solidFill>
                  <a:schemeClr val="bg1">
                    <a:lumMod val="50000"/>
                  </a:schemeClr>
                </a:solidFill>
              </a:rPr>
              <a:t>DESARROLLO DE CAPACIDADES TÉCNICAS DE LA COMUNIDAD ESCOLAR</a:t>
            </a:r>
            <a:endParaRPr lang="es-ES" sz="5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 descr="C:\Documents and Settings\sheila.canton\Escritorio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1" y="116632"/>
            <a:ext cx="1709737" cy="685800"/>
          </a:xfrm>
          <a:prstGeom prst="rect">
            <a:avLst/>
          </a:prstGeom>
          <a:noFill/>
        </p:spPr>
      </p:pic>
      <p:pic>
        <p:nvPicPr>
          <p:cNvPr id="10" name="Picture 3" descr="C:\Documents and Settings\sheila.canton\Escritorio\logos\LOGO PEC YUCA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05495" y="44624"/>
            <a:ext cx="1203009" cy="1008112"/>
          </a:xfrm>
          <a:prstGeom prst="rect">
            <a:avLst/>
          </a:prstGeom>
          <a:noFill/>
        </p:spPr>
      </p:pic>
      <p:sp>
        <p:nvSpPr>
          <p:cNvPr id="2" name="AutoShape 6" descr="data:image/jpeg;base64,/9j/4AAQSkZJRgABAQAAAQABAAD/2wCEAAkGBxQSEhUSEhQVFBUUFBgVFhcYFxUXFxQXFREWFhQRFBgYHCggGBolGxgUIjEhJyorLi4uGB80ODMsNygtLi0BCgoKDg0OGxAQGjUkHyAsLyw3NzYwLTc3LDQ4NywsLDUsLDAsLC81LC4sLC8sLCwsNywsLCwvLDQsLCwsNywsNP/AABEIAOEA4QMBIgACEQEDEQH/xAAcAAEAAgMBAQEAAAAAAAAAAAAABQYCAwQHAQj/xABFEAABAwICBgYHBgQEBgMAAAABAAIDBBESIQUGMUFRYRMicYGRoQcyQlKCscEUI2JyktEzorLhQ1NzwxWDo8Lw8RckNP/EABoBAQACAwEAAAAAAAAAAAAAAAACAwEEBQb/xAAsEQEAAgIBAgIIBwAAAAAAAAAAAQIDETESIQQTBRQyQVFxgeEiQmGxwdHw/9oADAMBAAIRAxEAPwD3FERAREQEREBERAREQERR+ndNwUcRmqZGxsGVztcbXwsaM3OyOQ4FDlIIvE9PenN1y2ipmgbnzkkn/lsIt+o9igG+mvSIN7Ux5GN1vJ9/NR64Xx4e8+5+i0Xj2rfpxjcQyug6O9ryxEuYDvLoz1gOwuPJes0FdHPG2WF7ZI3i7XNIIPePBZiYlXalq8w6ERFlAREQEREBERAREQEREBERAREQEREBERAREQEREHFprSsdJBJUTHDHE3E47zuDRxcSQAN5IX5g1t05PpKcz1DhG3MRx5nomHY1rRv2XcbX7LAeq+nfSbgynpWXJkc6UgXuSyzYxYesLucbcWtO5ee6G1EqpyC4CJp97N3gMvNU36pnUOj4WMWOvmZOZ4/3KsMjY3Y3EeL8/Buwd91s+2PGx1uywHgF6zo70ZwNA6TFIeZIHgLDxupYah0lrdBH+hv7KHkb5bM+lOntjjXy7ft/Lwx8od67Q7nbC7xH1urR6PNa5dGT3aXSUsh+/j9pg2dM1vvNFsx6wFjbIi9aQ9HFM8dVmA/h6vkMvJUjTWo09OcUd5GjPLJ455be7wWfLtXvVH1vFnjpyx9fv/b9IwTNe1r2EOa4BzXA3DmuFw4HeCFsVG9EGlDNQ9G6+KneY/hPWbbha5Ft2GyvKvidxtyslOi01+AiIsoCxe8AEnIAXJ4AbSslFaWmxFsQ3luLvPq+Fz3BBH6xaclpg14MZDz1WFrrgAXcS7FzA2b1YaeXE1rrWxNBsdouL2Komtf31ZDBuGBp5GR13H9OEq/hAXxzgBcmwG8r6uWraHuDHAEbSDmNuX1QdDJA7YQewgrJVnRtN0Ve+2TZYMTWgANyc0YbDeLHxKsyAiIgIiICIiAiIgIiICIiCoad0G2WvE77OtTsjYPdtLK57vixMHwqTjpmtyAWWljaZp4st4OP7r50qG2YjX3AsOkX3pEH0xhc1TSNcMwtxkWqWawQfNVqBsT5nNFseDEOJbjGLttYfCFYVC6uvxGQ/lH9SmkBERBjLIGtLjsaCT2AXKgKC73tc71iHSHkXdUN7AHEfCpbS/8AAl/03eGE38lFUUuGWx9tow9rLkt8Df4SggdXP/saSkl2hmNwP/TZ/KfJX5UzRcf2Grc1wtDPkx+5puS1pO61yPA7Fc0BcLes9x54fDI/UrrlkDR8hxWiljtbxPbs/dBwaXyqaRw243s7Q6M5eSmVCaSdirKZg9gSSu5DBhHmQptAREQEREBERAREQEREBERBE6xwkxiQbYzc/lPrfQ9xULFV3Ct5CousWjJKUmSMF0O02zMXEH8PPdv4kJD7Qvv2hVOPTzTvW7/jTeKCyOqVHV9fYbVCS6ZvsVg1b1ffK4TTghgzaw7XncSNzfn2bQserdKWQAuyc/rnlf1R4W8SpVEQEREHPpAXikHFjh4tKi6ilDm22EWII2gjYQpDSEmQbxzPYD9TbzXO0oOP7YLYKhot72G7Hc3D2D25c11U9ZE1tmTMw7vvGkDkCTey2YAV8bTtGdggxFRiP3YLj7zrho8c3d2XNbZ6psEbpJHbMyT8gPoouv1iijd0bLyy/wCXGMbvBuxa6LQ0tQ8TVoAa03ZTg3AO50pGTj+EZfJB06tQPkc+slFnSgNjadrYhmL83HPuCn0RAREQEREBERAREQEREBERB8e4AXOQCjn6RcTaNotxdf5D91hWVGN+AbB5kbVtjjAQVjSeqMdQ7GWRxuvcmMOZi/MMWE9trr5FqRENufcP2VrWV0FdpNV44XY4xZw2EgOtzGK9ipRtXKz1iHDmAPMWXcSo2trADZBLUlUJBcZEbRvH9lvVfbdhD2/+xvCnYZQ5ocNh/wDLIM1hLIGguOwC6zUDrDXkWjZ6xNhvGLaXkbwwZ83FoQRmkJZKh7mskdE1p6zmYcRd7gLgRhaNuWbieBBy0fXSRvEM9iXZRyAWElhfC4ey+1+RtcW2DoooAxoaNw7T2k7zzXPpWuZE0yv2ReqPekLSA0cgCSf7IN2l9NdE5sMTDLUSepGMrfiefZC30mrr5BirZXSk/wCEwlkLfw2bYv8AiPcvmqGh3RtdUT51E/WdfaxpzbHy3E9w3KxoNFHRxxNwxMZG3g1oaPJb0RAREQEREBERAREQEREBERAWqqlwsJ5ZdpyC2qM0vNsb8R+Q+qCGrakRlh/EPM2PkpiKa4VK0jKZamKEe1I0HkL5nwurTQu4oO/GnSLBfCgxqJslWauB08rImGxc65O3CBmT4KbrX5Ll1RZinlkPstDR8RJP9I8UHzQlYTihkyfGS1w5g2y4hS9DP0b+jPqv9Xk7h3/TmoHW6AwTsqm+rJZj/wAwHVJ7Wi3wruMgmixA2sLg8CMwQgndIVQjYXEgbbE7BYXLjyAzVVo7vcZXXzyaDtay9xf8R9Y8yB7IWGka507xGfZa0ycNxbH8R6xHDCDcOXW0hovuCDbK+2Q2nZwHFx5AKM0LS/bajpD/APmpjZgP+LLtLzxzsT8PNaNJPfK9tLFlLP6x/wAqLab8LjM9w3hXfR1CyCJsUYs1gsOJ3lx4km5Pag6UREBERAREQEREBERAREQEREBERB8c6wudgzVZ0rU5Oed/kNwUrpiosAwb8z2D+/yVT0oXTSMgZtebdg2ud3C57kG/U3RZklNW/wBVuJsf4jsc/sGY7b8FMwDrvH43f1FTFNA2JjWNyaxoA7AN6r1LpCO5JewEkn1hvKCUshC5v+Jxe95H9li/Scfvfyu/ZBprRcFZ6mtsyXj0vlgbb6rjn0lHnmf0v/ZbNUi8yyODHCJzfWILQXNdYBoOZyLs+SCw19EyaN0Ugu14sR8iDuINiDyVDnoJKJzmYhK3Lohexe5xOCN43WsSSPZBPIX6rqBGwuO7YOJOwDvVCErqiQzE3bchnA39aQcjYAfhaPeKDo0fDgbmcTiS5zjtc5xu53LPduFhuTSFe2Npe7MM3e+/a1nZvKwfUFlg0hsh9VklhHMN7Gv2A8lFM0bBU1DTKKuExnGadzfuS8H1ukAs8csSC36l6MLIzUSZzT9Zx91vssHDie4bgrIuXRhvG07jcjsLiW+Vl1ICIiAiIgIiICIiAiIgIiICIiAiKv686YFJSPlLxGARd5BcGgm17DM5lotzQclVpBri5xcLgkHMG1jayz1Po8RfUu9olkf5Qes4dpy+EqCjrKaolZPIMETgOkLw6PEHR2Y43sQC4tt3L0Cmja1jWsADAAGgbLWysg+Vc2Bjn2vhBNtl7KBpIIScTYmRk5kMAaCd7jYZnmpnSzrQv5tt45fVQtMwIOt0LOCx6GMbvNYOIC1isYN4QbHsj4DzXEytdHPExriGF4bh3dY2+ZUkx4OxVbXWQxtEjSQWkEEbQQQQRzQdmtWkumk+zxnqi+MjcM2vPac2DskPBYtAa3cAB2AAKvatz4sV9psb9gsAOQFgOziSpHSVaGNJOYba495x9SP6nl2oOeokdM7oGDEXsL3RPjM0TmjY5zfWjeRbZfbsup/V/QMhaOkb0ce0tDpDi5Na83YON7HgN6kNTdCmGMyy/wAebrPvtaNrY+XPw3BWJB8aLCwyAX1EQEREBERAREQEREBERAVP1q1/iophBgMzgLyYXAdHexa03GbiM7ZWFuKkdeNOuoqR8zAC8kMZfYHPNsR42Fzbfay8Bllc9xe8lznEuc45lxJuXE8SVRmy9PaOXS8B4OMu734ewU3pVpXevHOz4WOH8rr+SkGekjR+V5iy/vMePovDUkjxC3h2qj1i8OhPovBPG4+v2e7S+kCgDcTZ2vz2NIv29YjJV6m1xpdJAx1LhSBpuzG9pDnA9V4L2gbMWThncb9niXROJsARuvmLcc1IAKfn2a0+j8cdty9jOjqcNMj9IRvAs44GgkkA55OcbXwHZlgG5SeouuVNUxRwBzmyxxMaRIMOMtaGuMZJ62YPgvCCFg4A7VLz5+CqfAVj8z9NaaIMRAO0t8nA/RQ89QGC5XnfojpSZZZM8LWBg4Xc7EcuIDR4q76yVAYxxOQAJPgr623G2hlx9FumJ2hzUVVY8spmZNNnPccLG9p3nkLnkpCD0fSkXlrH4uDGjCOV3HreAVT1D15MFQWTuIp5jYXOUDr9V/JpvZ3cdxv7UlbRbgy4rY51KkaGo5IZHwSPxlhydsxAgFrrbsjs43XB6RDhpz2geLgFOz1bH1rxG4OwMax9s8LwXEtPOxaoH0oC1KTwez+qykqVjQlSW+qLucMIG6+255C1zyCtWp+i/tMomdcwwHqX/wAWXa6Q9+f6RxVP1ZoX1D2xR5OkFifci9px7f2G9e2aPo2QxtijFmsFh9SeZNz3oOhERAREQEREBERAREQEREBERB536a5bUsLb5moDsO9wbE8G27LGDmQvH+mG+47QQPHYvTfTbN95Ss4MlcfidGAf5XLzUFaWafxy9F6PrMYI/XYx4OYIPZmswtTowdoBPGwv4r6IuBcO+/8AVdUt+JltrqYnNguejL3ZhoDWNBc8kkBRmIgi+LC4FzDfa25APkR3KRqanoTNilcS6DAzJosenhJALW5HAyTM77KM0hMHlmFzrMgij3DNsTek2t98vU60jp2175bTmmuuzCWcjetH2x3IrXI3mfL9lno6lMsrIwbY3Bt9tr71OtVWW+nuHopoiyibI4WdKTIew5N/lDVG+k7SojY2K9jM7D3DMn5DvV20YWRwtY3LC0C3YF4j6XKourA07GRAtzPtOdc5dg8FtWjVdOHjnrzdU/NHSOAPHl9MlLHWusLGxfaJGxtaGBrXFoDQLBtxmRbmq9RBz8mC+/PzJJ5lXZmpVYymZVAMmic3G5jSTIxufWsRmLAHInbsWKV1CebN1z3T3oqbnJ2g+SsXpJp8dE8fijPhKxRno8gDGOkZmHm4uMwALW8b5q2ztErmMeOr0jCeeFwcAeVwFY1Znuw1E1f+ywYnj72UAu4tb7Mf78+wKzIiMCIiAiIgIiICIiAiIgIiICIiDxb0wSl1e1u5lOwd5kkJ8sPgqRhXr2ueoc1VUPqI5GHEGjA67S0NYG2BzBuQTu2qj6Q1TqYf4kTwB7VsTe9zbgeK08lLdUzp3/CZ8fl1rvvpWbLOEdYDmPmu59CeSwjpsJud1z4C6omHRpaJlAV1QXSOPAkC2WVyPkuTEt0vNc5OanCu099sZCrX6LtGdLVGUjqxDL8zsvlfxVRlK9m9G+iegpm3HWf1ndp3eFh3LYxV3Ll+Nyarr4rlhyXiXpbjtUMdxYR4O/uvbZDkvN9btXJq2ZvQQGYsvisWgNxEYb4nAZ4T4K63Dm4PbhTdVWdVzuwfMn6L9N6KgEcEUY2MjY39LAF4voj0b1+HCY2RNc67scrSQDYOt0eLcvZdMz9HBI7ZZhA7XdVvmQlZ2xlrqedq7opjes5oDWue4gAWABcSAB3rqqHYbO91wd4EFatGizBbguiUXBCkqWJFooJMUbD+EA9oyPmt6AiIgIiICIiAiIgIiICIiAiIgIiII3SGgKae/SQsJPtAYXfqbYqr6S9GsT79DM+O+XWaJAAeFi0+JKvSKNqVtzC7HnyY/Zs8yj9DVOf4lTOfyCNn9TXLr/8AjDRUIHSh7/zzPBPYIy0nuXoSqNIwO67xdzsyeKRSse5m3ictubS5qfVnRDBhbSMOVrlj3Ecw5/WB57VlWMEbgKdrsNsy7yDRkfFTDGt4L5KWgbFJTMzPKuTVcmwiw35OvbldTWrJp43vwzOc+XCLPGD1cVg24zPWO8rVJMudhvJH/qM/rCMLouPSMkJaY5iyztrSczY3Btt2gLsVPB+9mO/pX+TiAg0ueWucIj1MRwixOW7bmuikkkMgEgtGb3LW5jLLbffyXXHULpjnadqDfRVEUTcIc8i5PWacr52FmjJdsNSx/quB5bD4HNcGJvFapSxBNIuTRkxczPOxIvvIGy660BERAREQEREBERAREQEREBERBi94G1cU+kLbF1yRXXLJQAoI2p0wQCuKla6wthPepOo0NiBGxRbdCVLD1XxuH4mOB8Q4/JB2NDvd8wsJsVvV8x+6wFJWD2YT8bx/tlYyaPq3ZFsQ+N5/2wg5ZDxsFxSVga9ljchw+alWatvP8STuaLfNd1PoNjNjc+O0+KDZFXlQrZA57yCM3uy71OuolE1WrxJLo3uYTn7zb9m3wKD6AeHgs2Ptx8Co2Slq4vYEo4sNj+l37rBum3syfFM3tikPm0EIJjpgsXSX2AnuKizrId0cx7IZj/2rOPSU8mTKec8ywsHi8hBa9DttHnvJNuGa7lH6DikbFaUWcSTa97X3XUggIiICIiAiIgIiICIiAiIgIiICIiAiIgIiICIiAlkRB8svtkRAREQEREBERAREQEREBERAREQEREBERAREQEREBERAREQEREBERAREQEREBERAREQEREBERARE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81028"/>
            <a:ext cx="2705219" cy="18002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787" y="3285666"/>
            <a:ext cx="1996519" cy="149546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787" y="4781128"/>
            <a:ext cx="2857500" cy="16002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442" y="4169060"/>
            <a:ext cx="24384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8234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Fresco</Template>
  <TotalTime>3032</TotalTime>
  <Words>1040</Words>
  <Application>Microsoft Office PowerPoint</Application>
  <PresentationFormat>Presentación en pantalla (4:3)</PresentationFormat>
  <Paragraphs>143</Paragraphs>
  <Slides>28</Slides>
  <Notes>2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29" baseType="lpstr">
      <vt:lpstr>Tema de Office</vt:lpstr>
      <vt:lpstr>PROYECTOS REGIONALES DE INNOVACIÓN DE LA GESTIÓN PEDAGÓGICA</vt:lpstr>
      <vt:lpstr>ASESORA REGIONAL</vt:lpstr>
      <vt:lpstr>Presentación de PowerPoint</vt:lpstr>
      <vt:lpstr>CRITERIOS GENERALES DE GASTO</vt:lpstr>
      <vt:lpstr>ORGANIZACIÓN Y FUNCIONAMIENTO ESCOLAR</vt:lpstr>
      <vt:lpstr> EQUIPO</vt:lpstr>
      <vt:lpstr> MOBILIARIO</vt:lpstr>
      <vt:lpstr>CAPACITACIÓN Y/O ACTUALIZACION (énfasis en el estudiante)</vt:lpstr>
      <vt:lpstr>DESARROLLO DE CAPACIDADES TÉCNICAS DE LA COMUNIDAD ESCOLAR</vt:lpstr>
      <vt:lpstr>CAPACITACIÓN Y/O ACTUALIZACION (énfasis en directivos, maestros y padres de familia)</vt:lpstr>
      <vt:lpstr>GESTIÓN DE MATERIALES E INSUMOS EDUCATIVOS</vt:lpstr>
      <vt:lpstr>MATERIAL DIDÁCTICO</vt:lpstr>
      <vt:lpstr>Puede ser para…</vt:lpstr>
      <vt:lpstr>   ACERVO BIBLIOGRÁFICO</vt:lpstr>
      <vt:lpstr>OTROS COMPONENTES</vt:lpstr>
      <vt:lpstr>NO SE PERMITE</vt:lpstr>
      <vt:lpstr>FORMAS DE PAGO</vt:lpstr>
      <vt:lpstr>EVIDENCIAS PARA COMPROBACIÓN QUE DEBE CONTENER EL EXPEDIENTE ESCOLAR </vt:lpstr>
      <vt:lpstr>Presentación de PowerPoint</vt:lpstr>
      <vt:lpstr>Presentación de PowerPoint</vt:lpstr>
      <vt:lpstr>Presentación de PowerPoint</vt:lpstr>
      <vt:lpstr>Características de la factura</vt:lpstr>
      <vt:lpstr>OBSERVACIONES</vt:lpstr>
      <vt:lpstr>Las facturas deben ser por criterio de gasto:</vt:lpstr>
      <vt:lpstr>Presentación de PowerPoint</vt:lpstr>
      <vt:lpstr>COMPROBACIÓN</vt:lpstr>
      <vt:lpstr>Presentación de PowerPoint</vt:lpstr>
      <vt:lpstr>Presentación de PowerPoint</vt:lpstr>
    </vt:vector>
  </TitlesOfParts>
  <Company>Gobierno del Estado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Instrucciones para el llenado del ITP</dc:title>
  <dc:creator>diana.ku</dc:creator>
  <cp:lastModifiedBy>Diana Beatriz Perez Argaez</cp:lastModifiedBy>
  <cp:revision>371</cp:revision>
  <cp:lastPrinted>2014-03-26T21:14:44Z</cp:lastPrinted>
  <dcterms:created xsi:type="dcterms:W3CDTF">2013-10-30T23:35:09Z</dcterms:created>
  <dcterms:modified xsi:type="dcterms:W3CDTF">2015-12-16T22:30:21Z</dcterms:modified>
</cp:coreProperties>
</file>